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9" r:id="rId2"/>
    <p:sldId id="278" r:id="rId3"/>
    <p:sldId id="282" r:id="rId4"/>
    <p:sldId id="279" r:id="rId5"/>
    <p:sldId id="302" r:id="rId6"/>
    <p:sldId id="276" r:id="rId7"/>
    <p:sldId id="277" r:id="rId8"/>
    <p:sldId id="298" r:id="rId9"/>
    <p:sldId id="299" r:id="rId10"/>
    <p:sldId id="297" r:id="rId11"/>
    <p:sldId id="291" r:id="rId12"/>
    <p:sldId id="295" r:id="rId13"/>
    <p:sldId id="293" r:id="rId14"/>
    <p:sldId id="292" r:id="rId15"/>
    <p:sldId id="301" r:id="rId16"/>
    <p:sldId id="280" r:id="rId17"/>
    <p:sldId id="257" r:id="rId18"/>
    <p:sldId id="260" r:id="rId19"/>
    <p:sldId id="261" r:id="rId20"/>
    <p:sldId id="262" r:id="rId21"/>
    <p:sldId id="300" r:id="rId22"/>
    <p:sldId id="281" r:id="rId23"/>
    <p:sldId id="273" r:id="rId24"/>
    <p:sldId id="274" r:id="rId25"/>
    <p:sldId id="287" r:id="rId26"/>
    <p:sldId id="288" r:id="rId27"/>
    <p:sldId id="289" r:id="rId28"/>
    <p:sldId id="268" r:id="rId29"/>
    <p:sldId id="286"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2142"/>
    <a:srgbClr val="B7AF9C"/>
    <a:srgbClr val="F5F8F6"/>
    <a:srgbClr val="F4F8F6"/>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67"/>
    <p:restoredTop sz="94586"/>
  </p:normalViewPr>
  <p:slideViewPr>
    <p:cSldViewPr snapToGrid="0" snapToObjects="1">
      <p:cViewPr varScale="1">
        <p:scale>
          <a:sx n="41" d="100"/>
          <a:sy n="41" d="100"/>
        </p:scale>
        <p:origin x="948" y="60"/>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36" d="100"/>
          <a:sy n="136" d="100"/>
        </p:scale>
        <p:origin x="3800" y="2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F4DACB-BB60-DE4F-BC03-499A8B235C7D}" type="datetimeFigureOut">
              <a:rPr lang="en-US" smtClean="0"/>
              <a:t>2/5/2021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E56E5D-380C-9C49-BB43-64C8F55BC5CA}" type="slidenum">
              <a:rPr lang="en-US" smtClean="0"/>
              <a:t>‹#›</a:t>
            </a:fld>
            <a:endParaRPr lang="en-US"/>
          </a:p>
        </p:txBody>
      </p:sp>
    </p:spTree>
    <p:extLst>
      <p:ext uri="{BB962C8B-B14F-4D97-AF65-F5344CB8AC3E}">
        <p14:creationId xmlns:p14="http://schemas.microsoft.com/office/powerpoint/2010/main" val="1533412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CDE2FE-641D-144E-8E50-853C75F1A74B}" type="datetimeFigureOut">
              <a:rPr lang="en-US" smtClean="0"/>
              <a:t>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CC3090-666F-1644-86FA-27350A8BEAD1}" type="slidenum">
              <a:rPr lang="en-US" smtClean="0"/>
              <a:t>‹#›</a:t>
            </a:fld>
            <a:endParaRPr lang="en-US"/>
          </a:p>
        </p:txBody>
      </p:sp>
    </p:spTree>
    <p:extLst>
      <p:ext uri="{BB962C8B-B14F-4D97-AF65-F5344CB8AC3E}">
        <p14:creationId xmlns:p14="http://schemas.microsoft.com/office/powerpoint/2010/main" val="89091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16000" y="1628999"/>
            <a:ext cx="5760000" cy="3600001"/>
          </a:xfrm>
          <a:prstGeom prst="rect">
            <a:avLst/>
          </a:prstGeom>
        </p:spPr>
      </p:pic>
      <p:sp>
        <p:nvSpPr>
          <p:cNvPr id="4" name="Rectangle 3"/>
          <p:cNvSpPr/>
          <p:nvPr userDrawn="1"/>
        </p:nvSpPr>
        <p:spPr>
          <a:xfrm>
            <a:off x="0" y="-1"/>
            <a:ext cx="12189600" cy="54000"/>
          </a:xfrm>
          <a:prstGeom prst="rect">
            <a:avLst/>
          </a:prstGeom>
          <a:solidFill>
            <a:srgbClr val="B7AF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42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F5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66698"/>
            <a:ext cx="12192000" cy="5080000"/>
          </a:xfrm>
          <a:prstGeom prst="rect">
            <a:avLst/>
          </a:prstGeom>
        </p:spPr>
      </p:pic>
      <p:sp>
        <p:nvSpPr>
          <p:cNvPr id="4" name="Rectangle 3"/>
          <p:cNvSpPr/>
          <p:nvPr userDrawn="1"/>
        </p:nvSpPr>
        <p:spPr>
          <a:xfrm>
            <a:off x="0" y="-1"/>
            <a:ext cx="12189600" cy="54000"/>
          </a:xfrm>
          <a:prstGeom prst="rect">
            <a:avLst/>
          </a:prstGeom>
          <a:solidFill>
            <a:srgbClr val="9B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76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1"/>
            <a:ext cx="12189600" cy="54000"/>
          </a:xfrm>
          <a:prstGeom prst="rect">
            <a:avLst/>
          </a:prstGeom>
          <a:solidFill>
            <a:srgbClr val="9B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6" name="Slide Number Placeholder 5"/>
          <p:cNvSpPr>
            <a:spLocks noGrp="1"/>
          </p:cNvSpPr>
          <p:nvPr>
            <p:ph type="sldNum" sz="quarter" idx="12"/>
          </p:nvPr>
        </p:nvSpPr>
        <p:spPr>
          <a:xfrm>
            <a:off x="9148763" y="6219190"/>
            <a:ext cx="2743200" cy="365125"/>
          </a:xfrm>
          <a:prstGeom prst="rect">
            <a:avLst/>
          </a:prstGeom>
        </p:spPr>
        <p:txBody>
          <a:bodyPr tIns="46800" rIns="0"/>
          <a:lstStyle>
            <a:lvl1pPr algn="r">
              <a:defRPr sz="1300" baseline="0">
                <a:solidFill>
                  <a:srgbClr val="9B2142"/>
                </a:solidFill>
                <a:latin typeface="Times" charset="0"/>
              </a:defRPr>
            </a:lvl1pPr>
          </a:lstStyle>
          <a:p>
            <a:fld id="{086AE076-A3FB-AC4E-809B-4C1941A3781A}" type="slidenum">
              <a:rPr lang="en-US" smtClean="0"/>
              <a:pPr/>
              <a:t>‹#›</a:t>
            </a:fld>
            <a:endParaRPr lang="en-US" dirty="0"/>
          </a:p>
        </p:txBody>
      </p:sp>
      <p:sp>
        <p:nvSpPr>
          <p:cNvPr id="5" name="Footer Placeholder 4"/>
          <p:cNvSpPr>
            <a:spLocks noGrp="1"/>
          </p:cNvSpPr>
          <p:nvPr>
            <p:ph type="ftr" sz="quarter" idx="11"/>
          </p:nvPr>
        </p:nvSpPr>
        <p:spPr>
          <a:xfrm>
            <a:off x="3143250" y="6219190"/>
            <a:ext cx="4114800" cy="365125"/>
          </a:xfrm>
          <a:prstGeom prst="rect">
            <a:avLst/>
          </a:prstGeom>
        </p:spPr>
        <p:txBody>
          <a:bodyPr lIns="0" rIns="90000"/>
          <a:lstStyle>
            <a:lvl1pPr>
              <a:defRPr sz="1300" baseline="0">
                <a:solidFill>
                  <a:srgbClr val="9B2142"/>
                </a:solidFill>
                <a:latin typeface="Times" charset="0"/>
              </a:defRPr>
            </a:lvl1pPr>
          </a:lstStyle>
          <a:p>
            <a:r>
              <a:rPr lang="en-US" dirty="0" err="1"/>
              <a:t>ampersandadvocates.com</a:t>
            </a:r>
            <a:endParaRPr lang="en-US" dirty="0"/>
          </a:p>
        </p:txBody>
      </p:sp>
    </p:spTree>
    <p:extLst>
      <p:ext uri="{BB962C8B-B14F-4D97-AF65-F5344CB8AC3E}">
        <p14:creationId xmlns:p14="http://schemas.microsoft.com/office/powerpoint/2010/main" val="795783895"/>
      </p:ext>
    </p:extLst>
  </p:cSld>
  <p:clrMapOvr>
    <a:masterClrMapping/>
  </p:clrMapOvr>
  <p:extLst>
    <p:ext uri="{DCECCB84-F9BA-43D5-87BE-67443E8EF086}">
      <p15:sldGuideLst xmlns:p15="http://schemas.microsoft.com/office/powerpoint/2012/main">
        <p15:guide id="2" pos="3840" userDrawn="1">
          <p15:clr>
            <a:srgbClr val="FBAE40"/>
          </p15:clr>
        </p15:guide>
        <p15:guide id="3" pos="7491" userDrawn="1">
          <p15:clr>
            <a:srgbClr val="FBAE40"/>
          </p15:clr>
        </p15:guide>
        <p15:guide id="5" pos="1980" userDrawn="1">
          <p15:clr>
            <a:srgbClr val="FBAE40"/>
          </p15:clr>
        </p15:guide>
        <p15:guide id="6" pos="16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9"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a:t>
            </a:fld>
            <a:endParaRPr lang="en-US" dirty="0"/>
          </a:p>
        </p:txBody>
      </p:sp>
      <p:sp>
        <p:nvSpPr>
          <p:cNvPr id="10" name="Rectangle 9"/>
          <p:cNvSpPr/>
          <p:nvPr userDrawn="1"/>
        </p:nvSpPr>
        <p:spPr>
          <a:xfrm>
            <a:off x="0" y="-1"/>
            <a:ext cx="12189600" cy="54000"/>
          </a:xfrm>
          <a:prstGeom prst="rect">
            <a:avLst/>
          </a:prstGeom>
          <a:solidFill>
            <a:srgbClr val="9B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16" name="TextBox 15"/>
          <p:cNvSpPr txBox="1"/>
          <p:nvPr userDrawn="1"/>
        </p:nvSpPr>
        <p:spPr>
          <a:xfrm>
            <a:off x="3131527" y="1453662"/>
            <a:ext cx="8748713" cy="492443"/>
          </a:xfrm>
          <a:prstGeom prst="rect">
            <a:avLst/>
          </a:prstGeom>
          <a:noFill/>
        </p:spPr>
        <p:txBody>
          <a:bodyPr wrap="square" lIns="0" rIns="90000" rtlCol="0">
            <a:spAutoFit/>
          </a:bodyPr>
          <a:lstStyle/>
          <a:p>
            <a:r>
              <a:rPr lang="en-US" sz="2600" baseline="0" dirty="0">
                <a:solidFill>
                  <a:srgbClr val="9B2142"/>
                </a:solidFill>
                <a:latin typeface="Times" charset="0"/>
              </a:rPr>
              <a:t>Click to Edit Title</a:t>
            </a:r>
          </a:p>
        </p:txBody>
      </p:sp>
      <p:sp>
        <p:nvSpPr>
          <p:cNvPr id="17" name="TextBox 16"/>
          <p:cNvSpPr txBox="1"/>
          <p:nvPr userDrawn="1"/>
        </p:nvSpPr>
        <p:spPr>
          <a:xfrm>
            <a:off x="3143250" y="2168522"/>
            <a:ext cx="7632699" cy="2354491"/>
          </a:xfrm>
          <a:prstGeom prst="rect">
            <a:avLst/>
          </a:prstGeom>
          <a:noFill/>
        </p:spPr>
        <p:txBody>
          <a:bodyPr wrap="square" lIns="0" rIns="90000" rtlCol="0">
            <a:spAutoFit/>
          </a:bodyPr>
          <a:lstStyle/>
          <a:p>
            <a:pPr>
              <a:lnSpc>
                <a:spcPct val="150000"/>
              </a:lnSpc>
            </a:pPr>
            <a:r>
              <a:rPr lang="en-US" sz="1400" b="0" i="0" kern="1200" baseline="0" dirty="0">
                <a:solidFill>
                  <a:srgbClr val="9B2142"/>
                </a:solidFill>
                <a:effectLst/>
                <a:latin typeface="+mn-lt"/>
                <a:ea typeface="+mn-ea"/>
                <a:cs typeface="+mn-cs"/>
              </a:rPr>
              <a:t>Sub Header (Click to edit)</a:t>
            </a:r>
          </a:p>
          <a:p>
            <a:pPr>
              <a:lnSpc>
                <a:spcPct val="150000"/>
              </a:lnSpc>
            </a:pPr>
            <a:r>
              <a:rPr lang="en-US" sz="1400" b="0" i="0" kern="1200" baseline="0" dirty="0">
                <a:solidFill>
                  <a:schemeClr val="tx1"/>
                </a:solidFill>
                <a:effectLst/>
                <a:latin typeface="+mn-lt"/>
                <a:ea typeface="+mn-ea"/>
                <a:cs typeface="+mn-cs"/>
              </a:rPr>
              <a:t>Lorem ipsum dolor sit </a:t>
            </a:r>
            <a:r>
              <a:rPr lang="en-US" sz="1400" b="0" i="0" kern="1200" baseline="0" dirty="0" err="1">
                <a:solidFill>
                  <a:schemeClr val="tx1"/>
                </a:solidFill>
                <a:effectLst/>
                <a:latin typeface="+mn-lt"/>
                <a:ea typeface="+mn-ea"/>
                <a:cs typeface="+mn-cs"/>
              </a:rPr>
              <a:t>amet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consectetur</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adipiscing</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elit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sed</a:t>
            </a:r>
            <a:r>
              <a:rPr lang="en-US" sz="1400" b="0" i="0" kern="1200" baseline="0" dirty="0">
                <a:solidFill>
                  <a:schemeClr val="tx1"/>
                </a:solidFill>
                <a:effectLst/>
                <a:latin typeface="+mn-lt"/>
                <a:ea typeface="+mn-ea"/>
                <a:cs typeface="+mn-cs"/>
              </a:rPr>
              <a:t> do </a:t>
            </a:r>
            <a:r>
              <a:rPr lang="en-US" sz="1400" b="0" i="0" kern="1200" baseline="0" dirty="0" err="1">
                <a:solidFill>
                  <a:schemeClr val="tx1"/>
                </a:solidFill>
                <a:effectLst/>
                <a:latin typeface="+mn-lt"/>
                <a:ea typeface="+mn-ea"/>
                <a:cs typeface="+mn-cs"/>
              </a:rPr>
              <a:t>eiusmod</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tempor</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incididunt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ut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labore</a:t>
            </a:r>
            <a:r>
              <a:rPr lang="en-US" sz="1400" b="0" i="0" kern="1200" baseline="0" dirty="0">
                <a:solidFill>
                  <a:schemeClr val="tx1"/>
                </a:solidFill>
                <a:effectLst/>
                <a:latin typeface="+mn-lt"/>
                <a:ea typeface="+mn-ea"/>
                <a:cs typeface="+mn-cs"/>
              </a:rPr>
              <a:t> et </a:t>
            </a:r>
            <a:r>
              <a:rPr lang="en-US" sz="1400" b="0" i="0" kern="1200" baseline="0" dirty="0" err="1">
                <a:solidFill>
                  <a:schemeClr val="tx1"/>
                </a:solidFill>
                <a:effectLst/>
                <a:latin typeface="+mn-lt"/>
                <a:ea typeface="+mn-ea"/>
                <a:cs typeface="+mn-cs"/>
              </a:rPr>
              <a:t>dolore</a:t>
            </a:r>
            <a:r>
              <a:rPr lang="en-US" sz="1400" b="0" i="0" kern="1200" baseline="0" dirty="0">
                <a:solidFill>
                  <a:schemeClr val="tx1"/>
                </a:solidFill>
                <a:effectLst/>
                <a:latin typeface="+mn-lt"/>
                <a:ea typeface="+mn-ea"/>
                <a:cs typeface="+mn-cs"/>
              </a:rPr>
              <a:t> magna </a:t>
            </a:r>
            <a:r>
              <a:rPr lang="en-US" sz="1400" b="0" i="0" kern="1200" baseline="0" dirty="0" err="1">
                <a:solidFill>
                  <a:schemeClr val="tx1"/>
                </a:solidFill>
                <a:effectLst/>
                <a:latin typeface="+mn-lt"/>
                <a:ea typeface="+mn-ea"/>
                <a:cs typeface="+mn-cs"/>
              </a:rPr>
              <a:t>aliqua</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Ut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enim</a:t>
            </a:r>
            <a:r>
              <a:rPr lang="en-US" sz="1400" b="0" i="0" kern="1200" baseline="0" dirty="0">
                <a:solidFill>
                  <a:schemeClr val="tx1"/>
                </a:solidFill>
                <a:effectLst/>
                <a:latin typeface="+mn-lt"/>
                <a:ea typeface="+mn-ea"/>
                <a:cs typeface="+mn-cs"/>
              </a:rPr>
              <a:t> ad minim </a:t>
            </a:r>
            <a:r>
              <a:rPr lang="en-US" sz="1400" b="0" i="0" kern="1200" baseline="0" dirty="0" err="1">
                <a:solidFill>
                  <a:schemeClr val="tx1"/>
                </a:solidFill>
                <a:effectLst/>
                <a:latin typeface="+mn-lt"/>
                <a:ea typeface="+mn-ea"/>
                <a:cs typeface="+mn-cs"/>
              </a:rPr>
              <a:t>veniam</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quis</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nostrud</a:t>
            </a:r>
            <a:r>
              <a:rPr lang="en-US" sz="1400" b="0" i="0" kern="1200" baseline="0" dirty="0">
                <a:solidFill>
                  <a:schemeClr val="tx1"/>
                </a:solidFill>
                <a:effectLst/>
                <a:latin typeface="+mn-lt"/>
                <a:ea typeface="+mn-ea"/>
                <a:cs typeface="+mn-cs"/>
              </a:rPr>
              <a:t> exercitation </a:t>
            </a:r>
            <a:r>
              <a:rPr lang="en-US" sz="1400" b="0" i="0" kern="1200" baseline="0" dirty="0" err="1">
                <a:solidFill>
                  <a:schemeClr val="tx1"/>
                </a:solidFill>
                <a:effectLst/>
                <a:latin typeface="+mn-lt"/>
                <a:ea typeface="+mn-ea"/>
                <a:cs typeface="+mn-cs"/>
              </a:rPr>
              <a:t>ullamco</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laboris</a:t>
            </a:r>
            <a:r>
              <a:rPr lang="en-US" sz="1400" b="0" i="0" kern="1200" baseline="0" dirty="0">
                <a:solidFill>
                  <a:schemeClr val="tx1"/>
                </a:solidFill>
                <a:effectLst/>
                <a:latin typeface="+mn-lt"/>
                <a:ea typeface="+mn-ea"/>
                <a:cs typeface="+mn-cs"/>
              </a:rPr>
              <a:t> nisi </a:t>
            </a:r>
            <a:r>
              <a:rPr lang="en-US" sz="1400" b="0" i="0" kern="1200" baseline="0" dirty="0" err="1">
                <a:solidFill>
                  <a:schemeClr val="tx1"/>
                </a:solidFill>
                <a:effectLst/>
                <a:latin typeface="+mn-lt"/>
                <a:ea typeface="+mn-ea"/>
                <a:cs typeface="+mn-cs"/>
              </a:rPr>
              <a:t>ut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aliquip</a:t>
            </a:r>
            <a:r>
              <a:rPr lang="en-US" sz="1400" b="0" i="0" kern="1200" baseline="0" dirty="0">
                <a:solidFill>
                  <a:schemeClr val="tx1"/>
                </a:solidFill>
                <a:effectLst/>
                <a:latin typeface="+mn-lt"/>
                <a:ea typeface="+mn-ea"/>
                <a:cs typeface="+mn-cs"/>
              </a:rPr>
              <a:t> ex </a:t>
            </a:r>
            <a:r>
              <a:rPr lang="en-US" sz="1400" b="0" i="0" kern="1200" baseline="0" dirty="0" err="1">
                <a:solidFill>
                  <a:schemeClr val="tx1"/>
                </a:solidFill>
                <a:effectLst/>
                <a:latin typeface="+mn-lt"/>
                <a:ea typeface="+mn-ea"/>
                <a:cs typeface="+mn-cs"/>
              </a:rPr>
              <a:t>ea</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commodo</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consequat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Duis</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aute</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irure</a:t>
            </a:r>
            <a:r>
              <a:rPr lang="en-US" sz="1400" b="0" i="0" kern="1200" baseline="0" dirty="0">
                <a:solidFill>
                  <a:schemeClr val="tx1"/>
                </a:solidFill>
                <a:effectLst/>
                <a:latin typeface="+mn-lt"/>
                <a:ea typeface="+mn-ea"/>
                <a:cs typeface="+mn-cs"/>
              </a:rPr>
              <a:t> dolor in </a:t>
            </a:r>
            <a:r>
              <a:rPr lang="en-US" sz="1400" b="0" i="0" kern="1200" baseline="0" dirty="0" err="1">
                <a:solidFill>
                  <a:schemeClr val="tx1"/>
                </a:solidFill>
                <a:effectLst/>
                <a:latin typeface="+mn-lt"/>
                <a:ea typeface="+mn-ea"/>
                <a:cs typeface="+mn-cs"/>
              </a:rPr>
              <a:t>reprehenderit</a:t>
            </a:r>
            <a:r>
              <a:rPr lang="en-US" sz="1400" b="0" i="0" kern="1200" baseline="0" dirty="0">
                <a:solidFill>
                  <a:schemeClr val="tx1"/>
                </a:solidFill>
                <a:effectLst/>
                <a:latin typeface="+mn-lt"/>
                <a:ea typeface="+mn-ea"/>
                <a:cs typeface="+mn-cs"/>
              </a:rPr>
              <a:t> in </a:t>
            </a:r>
            <a:r>
              <a:rPr lang="en-US" sz="1400" b="0" i="0" kern="1200" baseline="0" dirty="0" err="1">
                <a:solidFill>
                  <a:schemeClr val="tx1"/>
                </a:solidFill>
                <a:effectLst/>
                <a:latin typeface="+mn-lt"/>
                <a:ea typeface="+mn-ea"/>
                <a:cs typeface="+mn-cs"/>
              </a:rPr>
              <a:t>voluptate</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velit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esse</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cillum</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dolore</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eu</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fugiat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nulla</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pariatur</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Excepteur</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sint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occaecat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cupidatat</a:t>
            </a:r>
            <a:r>
              <a:rPr lang="en-US" sz="1400" b="0" i="0" kern="1200" baseline="0" dirty="0">
                <a:solidFill>
                  <a:schemeClr val="tx1"/>
                </a:solidFill>
                <a:effectLst/>
                <a:latin typeface="+mn-lt"/>
                <a:ea typeface="+mn-ea"/>
                <a:cs typeface="+mn-cs"/>
              </a:rPr>
              <a:t> non </a:t>
            </a:r>
            <a:r>
              <a:rPr lang="en-US" sz="1400" b="0" i="0" kern="1200" baseline="0" dirty="0" err="1">
                <a:solidFill>
                  <a:schemeClr val="tx1"/>
                </a:solidFill>
                <a:effectLst/>
                <a:latin typeface="+mn-lt"/>
                <a:ea typeface="+mn-ea"/>
                <a:cs typeface="+mn-cs"/>
              </a:rPr>
              <a:t>proident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sunt</a:t>
            </a:r>
            <a:r>
              <a:rPr lang="en-US" sz="1400" b="0" i="0" kern="1200" baseline="0" dirty="0">
                <a:solidFill>
                  <a:schemeClr val="tx1"/>
                </a:solidFill>
                <a:effectLst/>
                <a:latin typeface="+mn-lt"/>
                <a:ea typeface="+mn-ea"/>
                <a:cs typeface="+mn-cs"/>
              </a:rPr>
              <a:t> in culpa qui </a:t>
            </a:r>
            <a:r>
              <a:rPr lang="en-US" sz="1400" b="0" i="0" kern="1200" baseline="0" dirty="0" err="1">
                <a:solidFill>
                  <a:schemeClr val="tx1"/>
                </a:solidFill>
                <a:effectLst/>
                <a:latin typeface="+mn-lt"/>
                <a:ea typeface="+mn-ea"/>
                <a:cs typeface="+mn-cs"/>
              </a:rPr>
              <a:t>officia</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deserunt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mollit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anim</a:t>
            </a:r>
            <a:r>
              <a:rPr lang="en-US" sz="1400" b="0" i="0" kern="1200" baseline="0" dirty="0">
                <a:solidFill>
                  <a:schemeClr val="tx1"/>
                </a:solidFill>
                <a:effectLst/>
                <a:latin typeface="+mn-lt"/>
                <a:ea typeface="+mn-ea"/>
                <a:cs typeface="+mn-cs"/>
              </a:rPr>
              <a:t> id </a:t>
            </a:r>
            <a:r>
              <a:rPr lang="en-US" sz="1400" b="0" i="0" kern="1200" baseline="0" dirty="0" err="1">
                <a:solidFill>
                  <a:schemeClr val="tx1"/>
                </a:solidFill>
                <a:effectLst/>
                <a:latin typeface="+mn-lt"/>
                <a:ea typeface="+mn-ea"/>
                <a:cs typeface="+mn-cs"/>
              </a:rPr>
              <a:t>est</a:t>
            </a:r>
            <a:r>
              <a:rPr lang="en-US" sz="1400" b="0" i="0" kern="1200" baseline="0" dirty="0">
                <a:solidFill>
                  <a:schemeClr val="tx1"/>
                </a:solidFill>
                <a:effectLst/>
                <a:latin typeface="+mn-lt"/>
                <a:ea typeface="+mn-ea"/>
                <a:cs typeface="+mn-cs"/>
              </a:rPr>
              <a:t> </a:t>
            </a:r>
            <a:r>
              <a:rPr lang="en-US" sz="1400" b="0" i="0" kern="1200" baseline="0" dirty="0" err="1">
                <a:solidFill>
                  <a:schemeClr val="tx1"/>
                </a:solidFill>
                <a:effectLst/>
                <a:latin typeface="+mn-lt"/>
                <a:ea typeface="+mn-ea"/>
                <a:cs typeface="+mn-cs"/>
              </a:rPr>
              <a:t>laborum</a:t>
            </a:r>
            <a:r>
              <a:rPr lang="en-US" sz="1400" b="0" i="0" kern="1200" baseline="0" dirty="0">
                <a:solidFill>
                  <a:schemeClr val="tx1"/>
                </a:solidFill>
                <a:effectLst/>
                <a:latin typeface="+mn-lt"/>
                <a:ea typeface="+mn-ea"/>
                <a:cs typeface="+mn-cs"/>
              </a:rPr>
              <a:t>. </a:t>
            </a:r>
            <a:endParaRPr lang="en-US" sz="1400" baseline="0" dirty="0">
              <a:solidFill>
                <a:srgbClr val="9B2142"/>
              </a:solidFill>
              <a:latin typeface="Times" charset="0"/>
            </a:endParaRPr>
          </a:p>
        </p:txBody>
      </p:sp>
    </p:spTree>
    <p:extLst>
      <p:ext uri="{BB962C8B-B14F-4D97-AF65-F5344CB8AC3E}">
        <p14:creationId xmlns:p14="http://schemas.microsoft.com/office/powerpoint/2010/main" val="833768364"/>
      </p:ext>
    </p:extLst>
  </p:cSld>
  <p:clrMapOvr>
    <a:masterClrMapping/>
  </p:clrMapOvr>
  <p:extLst>
    <p:ext uri="{DCECCB84-F9BA-43D5-87BE-67443E8EF086}">
      <p15:sldGuideLst xmlns:p15="http://schemas.microsoft.com/office/powerpoint/2012/main">
        <p15:guide id="1" pos="3840" userDrawn="1">
          <p15:clr>
            <a:srgbClr val="FBAE40"/>
          </p15:clr>
        </p15:guide>
        <p15:guide id="2" pos="166" userDrawn="1">
          <p15:clr>
            <a:srgbClr val="FBAE40"/>
          </p15:clr>
        </p15:guide>
        <p15:guide id="3" pos="7491" userDrawn="1">
          <p15:clr>
            <a:srgbClr val="FBAE40"/>
          </p15:clr>
        </p15:guide>
        <p15:guide id="4" pos="1980" userDrawn="1">
          <p15:clr>
            <a:srgbClr val="FBAE40"/>
          </p15:clr>
        </p15:guide>
        <p15:guide id="5" pos="678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3143250" y="6219190"/>
            <a:ext cx="4114800" cy="365125"/>
          </a:xfrm>
          <a:prstGeom prst="rect">
            <a:avLst/>
          </a:prstGeom>
        </p:spPr>
        <p:txBody>
          <a:bodyPr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9" name="Slide Number Placeholder 5"/>
          <p:cNvSpPr>
            <a:spLocks noGrp="1"/>
          </p:cNvSpPr>
          <p:nvPr>
            <p:ph type="sldNum" sz="quarter" idx="12"/>
          </p:nvPr>
        </p:nvSpPr>
        <p:spPr>
          <a:xfrm>
            <a:off x="9148763" y="6219190"/>
            <a:ext cx="2743200" cy="365125"/>
          </a:xfrm>
          <a:prstGeom prst="rect">
            <a:avLst/>
          </a:prstGeom>
        </p:spPr>
        <p:txBody>
          <a:bodyPr tIns="46800" rIns="0"/>
          <a:lstStyle>
            <a:lvl1pPr algn="r">
              <a:defRPr sz="1300" baseline="0">
                <a:solidFill>
                  <a:srgbClr val="9B2142"/>
                </a:solidFill>
                <a:latin typeface="Times" charset="0"/>
              </a:defRPr>
            </a:lvl1pPr>
          </a:lstStyle>
          <a:p>
            <a:fld id="{086AE076-A3FB-AC4E-809B-4C1941A3781A}" type="slidenum">
              <a:rPr lang="en-US" smtClean="0"/>
              <a:pPr/>
              <a:t>‹#›</a:t>
            </a:fld>
            <a:endParaRPr lang="en-US" dirty="0"/>
          </a:p>
        </p:txBody>
      </p:sp>
      <p:sp>
        <p:nvSpPr>
          <p:cNvPr id="10" name="Rectangle 9"/>
          <p:cNvSpPr/>
          <p:nvPr userDrawn="1"/>
        </p:nvSpPr>
        <p:spPr>
          <a:xfrm>
            <a:off x="0" y="-1"/>
            <a:ext cx="12189600" cy="54000"/>
          </a:xfrm>
          <a:prstGeom prst="rect">
            <a:avLst/>
          </a:prstGeom>
          <a:solidFill>
            <a:srgbClr val="9B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16" name="TextBox 15"/>
          <p:cNvSpPr txBox="1"/>
          <p:nvPr userDrawn="1"/>
        </p:nvSpPr>
        <p:spPr>
          <a:xfrm>
            <a:off x="3131527" y="1453662"/>
            <a:ext cx="8748713" cy="492443"/>
          </a:xfrm>
          <a:prstGeom prst="rect">
            <a:avLst/>
          </a:prstGeom>
          <a:noFill/>
        </p:spPr>
        <p:txBody>
          <a:bodyPr wrap="square" lIns="0" rIns="90000" rtlCol="0">
            <a:spAutoFit/>
          </a:bodyPr>
          <a:lstStyle/>
          <a:p>
            <a:r>
              <a:rPr lang="en-US" sz="2600" baseline="0" dirty="0">
                <a:solidFill>
                  <a:srgbClr val="9B2142"/>
                </a:solidFill>
                <a:latin typeface="Times" charset="0"/>
              </a:rPr>
              <a:t>Click to Edit Title</a:t>
            </a:r>
          </a:p>
        </p:txBody>
      </p:sp>
      <p:sp>
        <p:nvSpPr>
          <p:cNvPr id="17" name="TextBox 16"/>
          <p:cNvSpPr txBox="1"/>
          <p:nvPr userDrawn="1"/>
        </p:nvSpPr>
        <p:spPr>
          <a:xfrm>
            <a:off x="3131527" y="2168522"/>
            <a:ext cx="7644423" cy="2032416"/>
          </a:xfrm>
          <a:prstGeom prst="rect">
            <a:avLst/>
          </a:prstGeom>
          <a:noFill/>
        </p:spPr>
        <p:txBody>
          <a:bodyPr wrap="square" lIns="180000" tIns="46800" rIns="270000" rtlCol="0">
            <a:spAutoFit/>
          </a:bodyPr>
          <a:lstStyle/>
          <a:p>
            <a:pPr>
              <a:lnSpc>
                <a:spcPct val="150000"/>
              </a:lnSpc>
            </a:pPr>
            <a:r>
              <a:rPr lang="en-US" sz="1400" b="0" i="0" kern="1200" baseline="0" dirty="0">
                <a:solidFill>
                  <a:schemeClr val="tx1"/>
                </a:solidFill>
                <a:effectLst/>
                <a:latin typeface="+mn-lt"/>
                <a:ea typeface="+mn-ea"/>
                <a:cs typeface="+mn-cs"/>
              </a:rPr>
              <a:t>• click to edit bullet point</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b="0" i="0" kern="1200" baseline="0" dirty="0">
                <a:solidFill>
                  <a:schemeClr val="tx1"/>
                </a:solidFill>
                <a:effectLst/>
                <a:latin typeface="+mn-lt"/>
                <a:ea typeface="+mn-ea"/>
                <a:cs typeface="+mn-cs"/>
              </a:rPr>
              <a:t>• click to edit bullet point</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b="0" i="0" kern="1200" baseline="0" dirty="0">
                <a:solidFill>
                  <a:schemeClr val="tx1"/>
                </a:solidFill>
                <a:effectLst/>
                <a:latin typeface="+mn-lt"/>
                <a:ea typeface="+mn-ea"/>
                <a:cs typeface="+mn-cs"/>
              </a:rPr>
              <a:t>• click to edit bullet point</a:t>
            </a:r>
          </a:p>
          <a:p>
            <a:pPr>
              <a:lnSpc>
                <a:spcPct val="150000"/>
              </a:lnSpc>
            </a:pPr>
            <a:r>
              <a:rPr lang="en-US" sz="1400" b="0" i="0" kern="1200" baseline="0" dirty="0">
                <a:solidFill>
                  <a:schemeClr val="tx1"/>
                </a:solidFill>
                <a:effectLst/>
                <a:latin typeface="+mn-lt"/>
                <a:ea typeface="+mn-ea"/>
                <a:cs typeface="+mn-cs"/>
              </a:rPr>
              <a:t>• click to edit bullet point</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b="0" i="0" kern="1200" baseline="0" dirty="0">
                <a:solidFill>
                  <a:schemeClr val="tx1"/>
                </a:solidFill>
                <a:effectLst/>
                <a:latin typeface="+mn-lt"/>
                <a:ea typeface="+mn-ea"/>
                <a:cs typeface="+mn-cs"/>
              </a:rPr>
              <a:t>• click to edit bullet point</a:t>
            </a:r>
          </a:p>
          <a:p>
            <a:pPr marL="0" marR="0" indent="0" algn="l" defTabSz="914400" rtl="0" eaLnBrk="1" fontAlgn="auto" latinLnBrk="0" hangingPunct="1">
              <a:lnSpc>
                <a:spcPct val="150000"/>
              </a:lnSpc>
              <a:spcBef>
                <a:spcPts val="0"/>
              </a:spcBef>
              <a:spcAft>
                <a:spcPts val="0"/>
              </a:spcAft>
              <a:buClrTx/>
              <a:buSzTx/>
              <a:buFontTx/>
              <a:buNone/>
              <a:tabLst/>
              <a:defRPr/>
            </a:pPr>
            <a:r>
              <a:rPr lang="en-US" sz="1400" b="0" i="0" kern="1200" baseline="0" dirty="0">
                <a:solidFill>
                  <a:schemeClr val="tx1"/>
                </a:solidFill>
                <a:effectLst/>
                <a:latin typeface="+mn-lt"/>
                <a:ea typeface="+mn-ea"/>
                <a:cs typeface="+mn-cs"/>
              </a:rPr>
              <a:t>• click to edit bullet point</a:t>
            </a:r>
          </a:p>
        </p:txBody>
      </p:sp>
    </p:spTree>
  </p:cSld>
  <p:clrMapOvr>
    <a:masterClrMapping/>
  </p:clrMapOvr>
  <p:extLst>
    <p:ext uri="{DCECCB84-F9BA-43D5-87BE-67443E8EF086}">
      <p15:sldGuideLst xmlns:p15="http://schemas.microsoft.com/office/powerpoint/2012/main">
        <p15:guide id="1" pos="3840">
          <p15:clr>
            <a:srgbClr val="FBAE40"/>
          </p15:clr>
        </p15:guide>
        <p15:guide id="2" pos="166">
          <p15:clr>
            <a:srgbClr val="FBAE40"/>
          </p15:clr>
        </p15:guide>
        <p15:guide id="3" pos="7491">
          <p15:clr>
            <a:srgbClr val="FBAE40"/>
          </p15:clr>
        </p15:guide>
        <p15:guide id="4" pos="1980">
          <p15:clr>
            <a:srgbClr val="FBAE40"/>
          </p15:clr>
        </p15:guide>
        <p15:guide id="5" pos="67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3143250" y="6219190"/>
            <a:ext cx="4114800" cy="365125"/>
          </a:xfrm>
          <a:prstGeom prst="rect">
            <a:avLst/>
          </a:prstGeom>
        </p:spPr>
        <p:txBody>
          <a:bodyPr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9" name="Slide Number Placeholder 5"/>
          <p:cNvSpPr>
            <a:spLocks noGrp="1"/>
          </p:cNvSpPr>
          <p:nvPr>
            <p:ph type="sldNum" sz="quarter" idx="12"/>
          </p:nvPr>
        </p:nvSpPr>
        <p:spPr>
          <a:xfrm>
            <a:off x="9148763" y="6219190"/>
            <a:ext cx="2743200" cy="365125"/>
          </a:xfrm>
          <a:prstGeom prst="rect">
            <a:avLst/>
          </a:prstGeom>
        </p:spPr>
        <p:txBody>
          <a:bodyPr tIns="46800" rIns="0"/>
          <a:lstStyle>
            <a:lvl1pPr algn="r">
              <a:defRPr sz="1300" baseline="0">
                <a:solidFill>
                  <a:srgbClr val="9B2142"/>
                </a:solidFill>
                <a:latin typeface="Times" charset="0"/>
              </a:defRPr>
            </a:lvl1pPr>
          </a:lstStyle>
          <a:p>
            <a:fld id="{086AE076-A3FB-AC4E-809B-4C1941A3781A}" type="slidenum">
              <a:rPr lang="en-US" smtClean="0"/>
              <a:pPr/>
              <a:t>‹#›</a:t>
            </a:fld>
            <a:endParaRPr lang="en-US" dirty="0"/>
          </a:p>
        </p:txBody>
      </p:sp>
      <p:sp>
        <p:nvSpPr>
          <p:cNvPr id="10" name="Rectangle 9"/>
          <p:cNvSpPr/>
          <p:nvPr userDrawn="1"/>
        </p:nvSpPr>
        <p:spPr>
          <a:xfrm>
            <a:off x="0" y="-1"/>
            <a:ext cx="12189600" cy="54000"/>
          </a:xfrm>
          <a:prstGeom prst="rect">
            <a:avLst/>
          </a:prstGeom>
          <a:solidFill>
            <a:srgbClr val="9B2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t="20127" b="14169"/>
          <a:stretch/>
        </p:blipFill>
        <p:spPr>
          <a:xfrm>
            <a:off x="263525" y="333375"/>
            <a:ext cx="11628439" cy="5508624"/>
          </a:xfrm>
          <a:prstGeom prst="rect">
            <a:avLst/>
          </a:prstGeom>
        </p:spPr>
      </p:pic>
    </p:spTree>
  </p:cSld>
  <p:clrMapOvr>
    <a:masterClrMapping/>
  </p:clrMapOvr>
  <p:extLst>
    <p:ext uri="{DCECCB84-F9BA-43D5-87BE-67443E8EF086}">
      <p15:sldGuideLst xmlns:p15="http://schemas.microsoft.com/office/powerpoint/2012/main">
        <p15:guide id="1" pos="3840">
          <p15:clr>
            <a:srgbClr val="FBAE40"/>
          </p15:clr>
        </p15:guide>
        <p15:guide id="2" pos="166">
          <p15:clr>
            <a:srgbClr val="FBAE40"/>
          </p15:clr>
        </p15:guide>
        <p15:guide id="3" pos="7491">
          <p15:clr>
            <a:srgbClr val="FBAE40"/>
          </p15:clr>
        </p15:guide>
        <p15:guide id="4" pos="1980">
          <p15:clr>
            <a:srgbClr val="FBAE40"/>
          </p15:clr>
        </p15:guide>
        <p15:guide id="5" orient="horz" pos="2160" userDrawn="1">
          <p15:clr>
            <a:srgbClr val="FBAE40"/>
          </p15:clr>
        </p15:guide>
        <p15:guide id="6" orient="horz" pos="210" userDrawn="1">
          <p15:clr>
            <a:srgbClr val="FBAE40"/>
          </p15:clr>
        </p15:guide>
        <p15:guide id="8" orient="horz" pos="36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8F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44341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61" r:id="rId5"/>
    <p:sldLayoutId id="2147483660"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86AE076-A3FB-AC4E-809B-4C1941A3781A}" type="slidenum">
              <a:rPr lang="en-US" smtClean="0"/>
              <a:pPr/>
              <a:t>1</a:t>
            </a:fld>
            <a:endParaRPr lang="en-US" dirty="0"/>
          </a:p>
        </p:txBody>
      </p:sp>
      <p:sp>
        <p:nvSpPr>
          <p:cNvPr id="3" name="Footer Placeholder 2"/>
          <p:cNvSpPr>
            <a:spLocks noGrp="1"/>
          </p:cNvSpPr>
          <p:nvPr>
            <p:ph type="ftr" sz="quarter" idx="11"/>
          </p:nvPr>
        </p:nvSpPr>
        <p:spPr/>
        <p:txBody>
          <a:bodyPr/>
          <a:lstStyle/>
          <a:p>
            <a:r>
              <a:rPr lang="en-US"/>
              <a:t>ampersandadvocates.com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Slide Number Placeholder 5"/>
          <p:cNvSpPr txBox="1">
            <a:spLocks/>
          </p:cNvSpPr>
          <p:nvPr/>
        </p:nvSpPr>
        <p:spPr>
          <a:xfrm>
            <a:off x="9148763" y="6219190"/>
            <a:ext cx="2743200" cy="365125"/>
          </a:xfrm>
          <a:prstGeom prst="rect">
            <a:avLst/>
          </a:prstGeom>
        </p:spPr>
        <p:txBody>
          <a:bodyPr tIns="46800" rIns="0"/>
          <a:lstStyle>
            <a:defPPr>
              <a:defRPr lang="en-US"/>
            </a:defPPr>
            <a:lvl1pPr marL="0" algn="r" defTabSz="914400" rtl="0" eaLnBrk="1" latinLnBrk="0" hangingPunct="1">
              <a:defRPr sz="1300" kern="1200" baseline="0">
                <a:solidFill>
                  <a:srgbClr val="9B2142"/>
                </a:solidFill>
                <a:latin typeface="Times"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86AE076-A3FB-AC4E-809B-4C1941A3781A}" type="slidenum">
              <a:rPr lang="en-US" smtClean="0"/>
              <a:pPr/>
              <a:t>1</a:t>
            </a:fld>
            <a:endParaRPr lang="en-US" dirty="0"/>
          </a:p>
        </p:txBody>
      </p:sp>
      <p:sp>
        <p:nvSpPr>
          <p:cNvPr id="6" name="Footer Placeholder 4"/>
          <p:cNvSpPr txBox="1">
            <a:spLocks/>
          </p:cNvSpPr>
          <p:nvPr/>
        </p:nvSpPr>
        <p:spPr>
          <a:xfrm>
            <a:off x="3143250" y="6219190"/>
            <a:ext cx="4114800" cy="365125"/>
          </a:xfrm>
          <a:prstGeom prst="rect">
            <a:avLst/>
          </a:prstGeom>
        </p:spPr>
        <p:txBody>
          <a:bodyPr lIns="0" rIns="90000"/>
          <a:lstStyle>
            <a:defPPr>
              <a:defRPr lang="en-US"/>
            </a:defPPr>
            <a:lvl1pPr marL="0" algn="l" defTabSz="914400" rtl="0" eaLnBrk="1" latinLnBrk="0" hangingPunct="1">
              <a:defRPr sz="1300" kern="1200" baseline="0">
                <a:solidFill>
                  <a:srgbClr val="9B2142"/>
                </a:solidFill>
                <a:latin typeface="Times"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ampersandadvocates.com</a:t>
            </a:r>
            <a:endParaRPr lang="en-US" dirty="0"/>
          </a:p>
        </p:txBody>
      </p:sp>
      <p:sp>
        <p:nvSpPr>
          <p:cNvPr id="7" name="TextBox 6"/>
          <p:cNvSpPr txBox="1"/>
          <p:nvPr/>
        </p:nvSpPr>
        <p:spPr>
          <a:xfrm>
            <a:off x="3031957" y="2318084"/>
            <a:ext cx="6424863" cy="2123658"/>
          </a:xfrm>
          <a:prstGeom prst="rect">
            <a:avLst/>
          </a:prstGeom>
          <a:noFill/>
        </p:spPr>
        <p:txBody>
          <a:bodyPr wrap="square" rtlCol="0">
            <a:spAutoFit/>
          </a:bodyPr>
          <a:lstStyle/>
          <a:p>
            <a:pPr algn="ctr"/>
            <a:r>
              <a:rPr lang="en-GB" sz="2800" b="1" i="1" dirty="0">
                <a:solidFill>
                  <a:srgbClr val="9B2142"/>
                </a:solidFill>
              </a:rPr>
              <a:t>Planning in 2020: An Update</a:t>
            </a:r>
          </a:p>
          <a:p>
            <a:pPr algn="ctr"/>
            <a:endParaRPr lang="en-GB" sz="3200" dirty="0">
              <a:solidFill>
                <a:srgbClr val="9B2142"/>
              </a:solidFill>
            </a:endParaRPr>
          </a:p>
          <a:p>
            <a:pPr algn="ctr"/>
            <a:r>
              <a:rPr lang="en-GB" sz="2000" dirty="0">
                <a:solidFill>
                  <a:srgbClr val="9B2142"/>
                </a:solidFill>
              </a:rPr>
              <a:t>5 February 2021</a:t>
            </a:r>
          </a:p>
          <a:p>
            <a:pPr algn="ctr"/>
            <a:endParaRPr lang="en-GB" sz="3200" dirty="0">
              <a:solidFill>
                <a:srgbClr val="9B2142"/>
              </a:solidFill>
            </a:endParaRPr>
          </a:p>
          <a:p>
            <a:pPr algn="ctr"/>
            <a:r>
              <a:rPr lang="en-GB" sz="2000" b="1" dirty="0"/>
              <a:t>Alex Sutherland</a:t>
            </a:r>
          </a:p>
        </p:txBody>
      </p:sp>
    </p:spTree>
    <p:extLst>
      <p:ext uri="{BB962C8B-B14F-4D97-AF65-F5344CB8AC3E}">
        <p14:creationId xmlns:p14="http://schemas.microsoft.com/office/powerpoint/2010/main" val="40789007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10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Gladman Developments Ltd v Scottish Ministers </a:t>
            </a:r>
            <a:r>
              <a:rPr lang="en-US" sz="2600" baseline="0" dirty="0">
                <a:solidFill>
                  <a:srgbClr val="9B2142"/>
                </a:solidFill>
                <a:latin typeface="Times" charset="0"/>
              </a:rPr>
              <a:t>2020 SLT 898</a:t>
            </a:r>
          </a:p>
        </p:txBody>
      </p:sp>
      <p:sp>
        <p:nvSpPr>
          <p:cNvPr id="6" name="TextBox 5"/>
          <p:cNvSpPr txBox="1"/>
          <p:nvPr/>
        </p:nvSpPr>
        <p:spPr>
          <a:xfrm>
            <a:off x="3143250" y="2168522"/>
            <a:ext cx="7632699" cy="3926716"/>
          </a:xfrm>
          <a:prstGeom prst="rect">
            <a:avLst/>
          </a:prstGeom>
          <a:noFill/>
        </p:spPr>
        <p:txBody>
          <a:bodyPr wrap="square" lIns="0" rIns="90000" rtlCol="0">
            <a:spAutoFit/>
          </a:bodyPr>
          <a:lstStyle/>
          <a:p>
            <a:pPr algn="just">
              <a:lnSpc>
                <a:spcPct val="150000"/>
              </a:lnSpc>
            </a:pPr>
            <a:r>
              <a:rPr lang="en-GB" sz="1400" i="1" dirty="0"/>
              <a:t>In [</a:t>
            </a:r>
            <a:r>
              <a:rPr lang="en-GB" sz="1400" dirty="0"/>
              <a:t>Graham’s The Family Dairy</a:t>
            </a:r>
            <a:r>
              <a:rPr lang="en-GB" sz="1400" i="1" dirty="0"/>
              <a:t>] the court determined […] the effect of SPP paras 33 and 125 where a shortage of housing land had been identified. This was that the shortage became a significant material consideration in favour of the grant of permission for housing development. The court appreciated that the precise wording of para 33 was that it was the presumption in favour of development that became a significant material consideration. What the court was engaged in was an explanation of the practical import of the paragraph in terms of decision making. In determining to refuse planning permission, the counterbalancing factors require to outweigh that consideration “significantly and demonstrably”. This is part of the equation for determining whether a development is, in overall terms, sustainable. It is not an exercise which is undertaken after a determination on sustainability has taken place. </a:t>
            </a:r>
            <a:r>
              <a:rPr lang="en-GB" sz="1400" dirty="0"/>
              <a:t>[44]</a:t>
            </a:r>
          </a:p>
        </p:txBody>
      </p:sp>
    </p:spTree>
    <p:extLst>
      <p:ext uri="{BB962C8B-B14F-4D97-AF65-F5344CB8AC3E}">
        <p14:creationId xmlns:p14="http://schemas.microsoft.com/office/powerpoint/2010/main" val="1253442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11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Gladman Developments Ltd v Scottish Ministers </a:t>
            </a:r>
            <a:r>
              <a:rPr lang="en-US" sz="2600" baseline="0" dirty="0">
                <a:solidFill>
                  <a:srgbClr val="9B2142"/>
                </a:solidFill>
                <a:latin typeface="Times" charset="0"/>
              </a:rPr>
              <a:t>2020 SLT 898</a:t>
            </a:r>
          </a:p>
        </p:txBody>
      </p:sp>
      <p:sp>
        <p:nvSpPr>
          <p:cNvPr id="6" name="TextBox 5"/>
          <p:cNvSpPr txBox="1"/>
          <p:nvPr/>
        </p:nvSpPr>
        <p:spPr>
          <a:xfrm>
            <a:off x="3143250" y="2168522"/>
            <a:ext cx="7632699" cy="3603551"/>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dirty="0">
                <a:solidFill>
                  <a:srgbClr val="9B2142"/>
                </a:solidFill>
              </a:rPr>
              <a:t>What should have happened?</a:t>
            </a:r>
          </a:p>
          <a:p>
            <a:pPr algn="just">
              <a:lnSpc>
                <a:spcPct val="150000"/>
              </a:lnSpc>
            </a:pPr>
            <a:endParaRPr lang="en-US" sz="1400" b="1" dirty="0">
              <a:solidFill>
                <a:srgbClr val="9B2142"/>
              </a:solidFill>
            </a:endParaRPr>
          </a:p>
          <a:p>
            <a:pPr marL="285750" indent="-285750" algn="just">
              <a:lnSpc>
                <a:spcPct val="150000"/>
              </a:lnSpc>
              <a:buFont typeface="Arial" panose="020B0604020202020204" pitchFamily="34" charset="0"/>
              <a:buChar char="•"/>
            </a:pPr>
            <a:r>
              <a:rPr lang="en-GB" sz="1400" i="1" dirty="0"/>
              <a:t>A housing development which will remedy, to some extent, a housing shortage is something which almost inevitably “contributes to sustainable development”, which is what para 33 requires, in one degree or another. It will do so also in terms of the economic benefits of construction and in other ways too. Whether it is, in overall terms, a sustainable development is another question. </a:t>
            </a:r>
            <a:r>
              <a:rPr lang="en-GB" sz="1400" b="1" i="1" dirty="0"/>
              <a:t>That is one for planning judgment, but it involves the use of the tilted balance.</a:t>
            </a:r>
            <a:r>
              <a:rPr lang="en-GB" sz="1400" i="1" dirty="0"/>
              <a:t> The correct approach, in practical terms, where there is a housing shortage, is to regard that shortage as “a significant material consideration”. It is not determinative. </a:t>
            </a:r>
            <a:r>
              <a:rPr lang="en-GB" sz="1400" dirty="0"/>
              <a:t>[46]</a:t>
            </a:r>
          </a:p>
        </p:txBody>
      </p:sp>
    </p:spTree>
    <p:extLst>
      <p:ext uri="{BB962C8B-B14F-4D97-AF65-F5344CB8AC3E}">
        <p14:creationId xmlns:p14="http://schemas.microsoft.com/office/powerpoint/2010/main" val="416745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12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Gladman Developments Ltd v Scottish Ministers </a:t>
            </a:r>
            <a:r>
              <a:rPr lang="en-US" sz="2600" baseline="0" dirty="0">
                <a:solidFill>
                  <a:srgbClr val="9B2142"/>
                </a:solidFill>
                <a:latin typeface="Times" charset="0"/>
              </a:rPr>
              <a:t>2020 SLT 898</a:t>
            </a:r>
          </a:p>
        </p:txBody>
      </p:sp>
      <p:sp>
        <p:nvSpPr>
          <p:cNvPr id="6" name="TextBox 5"/>
          <p:cNvSpPr txBox="1"/>
          <p:nvPr/>
        </p:nvSpPr>
        <p:spPr>
          <a:xfrm>
            <a:off x="3143250" y="2168522"/>
            <a:ext cx="7632699" cy="3603615"/>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dirty="0">
                <a:solidFill>
                  <a:srgbClr val="9B2142"/>
                </a:solidFill>
              </a:rPr>
              <a:t>What should have happened?</a:t>
            </a:r>
          </a:p>
          <a:p>
            <a:pPr marL="285750" indent="-285750" algn="just">
              <a:lnSpc>
                <a:spcPct val="150000"/>
              </a:lnSpc>
              <a:buFont typeface="Arial" panose="020B0604020202020204" pitchFamily="34" charset="0"/>
              <a:buChar char="•"/>
            </a:pPr>
            <a:endParaRPr lang="en-US" sz="1400" dirty="0">
              <a:solidFill>
                <a:srgbClr val="9B2142"/>
              </a:solidFill>
            </a:endParaRPr>
          </a:p>
          <a:p>
            <a:pPr marL="285750" indent="-285750" algn="just">
              <a:lnSpc>
                <a:spcPct val="150000"/>
              </a:lnSpc>
              <a:buFont typeface="Arial" panose="020B0604020202020204" pitchFamily="34" charset="0"/>
              <a:buChar char="•"/>
            </a:pPr>
            <a:r>
              <a:rPr lang="en-GB" sz="1400" dirty="0"/>
              <a:t>Parties were agreed that the reporter had not applied the tilted balance. The question was whether she ought to have done so. The Court said yes.</a:t>
            </a:r>
          </a:p>
          <a:p>
            <a:pPr marL="285750" indent="-285750" algn="just">
              <a:lnSpc>
                <a:spcPct val="150000"/>
              </a:lnSpc>
              <a:buFont typeface="Arial" panose="020B0604020202020204" pitchFamily="34" charset="0"/>
              <a:buChar char="•"/>
            </a:pPr>
            <a:endParaRPr lang="en-GB" sz="1400" dirty="0"/>
          </a:p>
          <a:p>
            <a:pPr marL="285750" indent="-285750" algn="just">
              <a:lnSpc>
                <a:spcPct val="150000"/>
              </a:lnSpc>
              <a:buFont typeface="Arial" panose="020B0604020202020204" pitchFamily="34" charset="0"/>
              <a:buChar char="•"/>
            </a:pPr>
            <a:r>
              <a:rPr lang="en-GB" sz="1400" i="1" dirty="0"/>
              <a:t>The starting point ought, on the contrary, to have been that there was a presumption in favour of this development because, </a:t>
            </a:r>
            <a:r>
              <a:rPr lang="en-GB" sz="1400" dirty="0"/>
              <a:t>inter alia</a:t>
            </a:r>
            <a:r>
              <a:rPr lang="en-GB" sz="1400" i="1" dirty="0"/>
              <a:t>, it provided a solution, at least in part, to the housing shortage. Thereafter, the question was whether the adverse impacts, notably the other policies in the development plan, “significantly and demonstrably outweighed” the benefits of the development in terms of the housing shortage and the economic gain. </a:t>
            </a:r>
            <a:r>
              <a:rPr lang="en-GB" sz="1400" dirty="0"/>
              <a:t>[47]</a:t>
            </a:r>
          </a:p>
        </p:txBody>
      </p:sp>
    </p:spTree>
    <p:extLst>
      <p:ext uri="{BB962C8B-B14F-4D97-AF65-F5344CB8AC3E}">
        <p14:creationId xmlns:p14="http://schemas.microsoft.com/office/powerpoint/2010/main" val="1501856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13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Gladman Developments Ltd v Scottish Ministers </a:t>
            </a:r>
            <a:r>
              <a:rPr lang="en-US" sz="2600" baseline="0" dirty="0">
                <a:solidFill>
                  <a:srgbClr val="9B2142"/>
                </a:solidFill>
                <a:latin typeface="Times" charset="0"/>
              </a:rPr>
              <a:t>2020 SLT 898</a:t>
            </a:r>
          </a:p>
        </p:txBody>
      </p:sp>
      <p:sp>
        <p:nvSpPr>
          <p:cNvPr id="6" name="TextBox 5"/>
          <p:cNvSpPr txBox="1"/>
          <p:nvPr/>
        </p:nvSpPr>
        <p:spPr>
          <a:xfrm>
            <a:off x="3143250" y="2168522"/>
            <a:ext cx="7632699" cy="3926716"/>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dirty="0">
                <a:solidFill>
                  <a:srgbClr val="9B2142"/>
                </a:solidFill>
              </a:rPr>
              <a:t>Scottish Planning Policy: </a:t>
            </a:r>
            <a:r>
              <a:rPr lang="en-US" sz="1400" b="1" dirty="0" err="1">
                <a:solidFill>
                  <a:srgbClr val="9B2142"/>
                </a:solidFill>
              </a:rPr>
              <a:t>Finalised</a:t>
            </a:r>
            <a:r>
              <a:rPr lang="en-US" sz="1400" b="1" dirty="0">
                <a:solidFill>
                  <a:srgbClr val="9B2142"/>
                </a:solidFill>
              </a:rPr>
              <a:t> Amendments (December 2020)</a:t>
            </a:r>
            <a:endParaRPr lang="en-GB" sz="1400" b="1" i="1" dirty="0">
              <a:solidFill>
                <a:srgbClr val="9B2142"/>
              </a:solidFill>
            </a:endParaRPr>
          </a:p>
          <a:p>
            <a:pPr algn="just">
              <a:lnSpc>
                <a:spcPct val="150000"/>
              </a:lnSpc>
            </a:pPr>
            <a:endParaRPr lang="en-GB" sz="1400" dirty="0"/>
          </a:p>
          <a:p>
            <a:pPr marL="285750" indent="-285750" algn="just">
              <a:lnSpc>
                <a:spcPct val="150000"/>
              </a:lnSpc>
              <a:buFont typeface="Arial" panose="020B0604020202020204" pitchFamily="34" charset="0"/>
              <a:buChar char="•"/>
            </a:pPr>
            <a:r>
              <a:rPr lang="en-GB" sz="1400" dirty="0"/>
              <a:t>The SPP presumption aimed to support sustainable development, not development at any price or in any location. Appeal decisions to date have generally focused first on ensuring proposals are sustainable in line with this intention. (p 8)</a:t>
            </a:r>
          </a:p>
          <a:p>
            <a:pPr marL="285750" indent="-285750" algn="just">
              <a:lnSpc>
                <a:spcPct val="150000"/>
              </a:lnSpc>
              <a:buFont typeface="Arial" panose="020B0604020202020204" pitchFamily="34" charset="0"/>
              <a:buChar char="•"/>
            </a:pPr>
            <a:endParaRPr lang="en-GB" sz="1400" dirty="0"/>
          </a:p>
          <a:p>
            <a:pPr marL="285750" indent="-285750" algn="just">
              <a:lnSpc>
                <a:spcPct val="150000"/>
              </a:lnSpc>
              <a:buFont typeface="Arial" panose="020B0604020202020204" pitchFamily="34" charset="0"/>
              <a:buChar char="•"/>
            </a:pPr>
            <a:r>
              <a:rPr lang="en-GB" sz="1400" dirty="0"/>
              <a:t>However the interpretation of the policy as established by the </a:t>
            </a:r>
            <a:r>
              <a:rPr lang="en-GB" sz="1400" i="1" dirty="0"/>
              <a:t>Gladman</a:t>
            </a:r>
            <a:r>
              <a:rPr lang="en-GB" sz="1400" dirty="0"/>
              <a:t> case and so the use of a strongly ‘tilted balance’, has the potential to mean that developments that may otherwise (i.e. without the use of a tilted balance) be </a:t>
            </a:r>
            <a:r>
              <a:rPr lang="en-GB" sz="1400" b="1" dirty="0"/>
              <a:t>judged to be unsustainable may be granted consent </a:t>
            </a:r>
            <a:r>
              <a:rPr lang="en-GB" sz="1400" dirty="0"/>
              <a:t>where there is a shortfall in the housing land supply. (p 8)</a:t>
            </a:r>
          </a:p>
        </p:txBody>
      </p:sp>
    </p:spTree>
    <p:extLst>
      <p:ext uri="{BB962C8B-B14F-4D97-AF65-F5344CB8AC3E}">
        <p14:creationId xmlns:p14="http://schemas.microsoft.com/office/powerpoint/2010/main" val="426166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14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Gladman Developments Ltd v Scottish Ministers </a:t>
            </a:r>
            <a:r>
              <a:rPr lang="en-US" sz="2600" baseline="0" dirty="0">
                <a:solidFill>
                  <a:srgbClr val="9B2142"/>
                </a:solidFill>
                <a:latin typeface="Times" charset="0"/>
              </a:rPr>
              <a:t>2020 SLT 898</a:t>
            </a:r>
          </a:p>
        </p:txBody>
      </p:sp>
      <p:sp>
        <p:nvSpPr>
          <p:cNvPr id="6" name="TextBox 5"/>
          <p:cNvSpPr txBox="1"/>
          <p:nvPr/>
        </p:nvSpPr>
        <p:spPr>
          <a:xfrm>
            <a:off x="3143250" y="2168522"/>
            <a:ext cx="7632699" cy="3280385"/>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kern="1200" baseline="0" dirty="0">
                <a:solidFill>
                  <a:srgbClr val="9B2142"/>
                </a:solidFill>
                <a:effectLst/>
                <a:latin typeface="+mn-lt"/>
                <a:ea typeface="+mn-ea"/>
                <a:cs typeface="+mn-cs"/>
              </a:rPr>
              <a:t>Scottish Planning Policy (2020)</a:t>
            </a:r>
            <a:endParaRPr lang="en-US" sz="1400" b="1" dirty="0">
              <a:solidFill>
                <a:srgbClr val="9B2142"/>
              </a:solidFill>
            </a:endParaRPr>
          </a:p>
          <a:p>
            <a:pPr marL="742950" lvl="1" indent="-285750" algn="just">
              <a:lnSpc>
                <a:spcPct val="150000"/>
              </a:lnSpc>
              <a:buFont typeface="Arial" panose="020B0604020202020204" pitchFamily="34" charset="0"/>
              <a:buChar char="•"/>
            </a:pPr>
            <a:r>
              <a:rPr lang="en-US" sz="1400" dirty="0">
                <a:solidFill>
                  <a:srgbClr val="9B2142"/>
                </a:solidFill>
              </a:rPr>
              <a:t>Paragraph 125</a:t>
            </a:r>
          </a:p>
          <a:p>
            <a:pPr lvl="1" algn="just">
              <a:lnSpc>
                <a:spcPct val="150000"/>
              </a:lnSpc>
            </a:pPr>
            <a:r>
              <a:rPr lang="en-GB" sz="1400" dirty="0"/>
              <a:t>Where a proposal for housing development is </a:t>
            </a:r>
            <a:r>
              <a:rPr lang="en-GB" sz="1400" b="1" dirty="0"/>
              <a:t>for sustainable development </a:t>
            </a:r>
            <a:r>
              <a:rPr lang="en-GB" sz="1400" dirty="0"/>
              <a:t>and the decision-maker establishes that there is a shortfall in the housing land supply in accordance with </a:t>
            </a:r>
            <a:r>
              <a:rPr lang="en-GB" sz="1400" i="1" dirty="0"/>
              <a:t>Planning Advice Note 1/2020</a:t>
            </a:r>
            <a:r>
              <a:rPr lang="en-GB" sz="1400" dirty="0"/>
              <a:t>, the shortfall is </a:t>
            </a:r>
            <a:r>
              <a:rPr lang="en-GB" sz="1400" b="1" dirty="0"/>
              <a:t>a material consideration</a:t>
            </a:r>
            <a:r>
              <a:rPr lang="en-GB" sz="1400" dirty="0"/>
              <a:t> in favour of the proposal.</a:t>
            </a:r>
          </a:p>
          <a:p>
            <a:pPr marL="742950" lvl="1" indent="-285750" algn="just">
              <a:lnSpc>
                <a:spcPct val="150000"/>
              </a:lnSpc>
              <a:buFont typeface="Arial" panose="020B0604020202020204" pitchFamily="34" charset="0"/>
              <a:buChar char="•"/>
            </a:pPr>
            <a:r>
              <a:rPr lang="en-US" sz="1400" dirty="0">
                <a:solidFill>
                  <a:srgbClr val="9B2142"/>
                </a:solidFill>
              </a:rPr>
              <a:t>Paragraph 33</a:t>
            </a:r>
          </a:p>
          <a:p>
            <a:pPr lvl="1" algn="just">
              <a:lnSpc>
                <a:spcPct val="150000"/>
              </a:lnSpc>
            </a:pPr>
            <a:r>
              <a:rPr lang="en-GB" sz="1400" dirty="0"/>
              <a:t>Where a proposal is </a:t>
            </a:r>
            <a:r>
              <a:rPr lang="en-GB" sz="1400" b="1" dirty="0"/>
              <a:t>for sustainable development</a:t>
            </a:r>
            <a:r>
              <a:rPr lang="en-GB" sz="1400" dirty="0"/>
              <a:t>, the presumption in favour of sustainable development is </a:t>
            </a:r>
            <a:r>
              <a:rPr lang="en-GB" sz="1400" b="1" dirty="0"/>
              <a:t>a material consideration </a:t>
            </a:r>
            <a:r>
              <a:rPr lang="en-GB" sz="1400" dirty="0"/>
              <a:t>in favour of the proposal.</a:t>
            </a:r>
            <a:endParaRPr lang="en-US" sz="1400" dirty="0">
              <a:solidFill>
                <a:srgbClr val="9B2142"/>
              </a:solidFill>
            </a:endParaRPr>
          </a:p>
        </p:txBody>
      </p:sp>
    </p:spTree>
    <p:extLst>
      <p:ext uri="{BB962C8B-B14F-4D97-AF65-F5344CB8AC3E}">
        <p14:creationId xmlns:p14="http://schemas.microsoft.com/office/powerpoint/2010/main" val="324515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15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pic>
        <p:nvPicPr>
          <p:cNvPr id="3074" name="Picture 2" descr="Image result for balance">
            <a:extLst>
              <a:ext uri="{FF2B5EF4-FFF2-40B4-BE49-F238E27FC236}">
                <a16:creationId xmlns:a16="http://schemas.microsoft.com/office/drawing/2014/main" id="{9340D432-6D52-2E40-87AF-66D928AB4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8669" y="1177446"/>
            <a:ext cx="6754661" cy="450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163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16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pic>
        <p:nvPicPr>
          <p:cNvPr id="1028" name="Picture 4" descr="Image result for lochside leisure centre forfar">
            <a:extLst>
              <a:ext uri="{FF2B5EF4-FFF2-40B4-BE49-F238E27FC236}">
                <a16:creationId xmlns:a16="http://schemas.microsoft.com/office/drawing/2014/main" id="{C27C477F-64B1-E84F-8BA7-AEEAD515B4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0" y="1143000"/>
            <a:ext cx="8128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4345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17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Guild v Angus Council </a:t>
            </a:r>
            <a:r>
              <a:rPr lang="en-US" sz="2600" baseline="0" dirty="0">
                <a:solidFill>
                  <a:srgbClr val="9B2142"/>
                </a:solidFill>
                <a:latin typeface="Times" charset="0"/>
              </a:rPr>
              <a:t>2020 SLT 939</a:t>
            </a:r>
          </a:p>
        </p:txBody>
      </p:sp>
      <p:sp>
        <p:nvSpPr>
          <p:cNvPr id="6" name="TextBox 5"/>
          <p:cNvSpPr txBox="1"/>
          <p:nvPr/>
        </p:nvSpPr>
        <p:spPr>
          <a:xfrm>
            <a:off x="3143250" y="2168522"/>
            <a:ext cx="7632699" cy="3323987"/>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i="0" kern="1200" baseline="0" dirty="0">
                <a:solidFill>
                  <a:srgbClr val="9B2142"/>
                </a:solidFill>
                <a:effectLst/>
                <a:latin typeface="+mn-lt"/>
                <a:ea typeface="+mn-ea"/>
                <a:cs typeface="+mn-cs"/>
              </a:rPr>
              <a:t>Community Empowerment (Scotland) Act 2015</a:t>
            </a:r>
          </a:p>
          <a:p>
            <a:pPr marL="742950" lvl="1" indent="-285750" algn="just">
              <a:lnSpc>
                <a:spcPct val="150000"/>
              </a:lnSpc>
              <a:buFont typeface="Arial" panose="020B0604020202020204" pitchFamily="34" charset="0"/>
              <a:buChar char="•"/>
            </a:pPr>
            <a:r>
              <a:rPr lang="en-US" sz="1400" dirty="0">
                <a:solidFill>
                  <a:srgbClr val="9B2142"/>
                </a:solidFill>
              </a:rPr>
              <a:t>Section 104 (</a:t>
            </a:r>
            <a:r>
              <a:rPr lang="en-US" sz="1400" i="1" dirty="0">
                <a:solidFill>
                  <a:srgbClr val="9B2142"/>
                </a:solidFill>
              </a:rPr>
              <a:t>Disposal and use of common good property: consultation</a:t>
            </a:r>
            <a:r>
              <a:rPr lang="en-US" sz="1400" dirty="0">
                <a:solidFill>
                  <a:srgbClr val="9B2142"/>
                </a:solidFill>
              </a:rPr>
              <a:t>)</a:t>
            </a:r>
            <a:endParaRPr lang="en-US" sz="1400" b="0" kern="1200" baseline="0" dirty="0">
              <a:solidFill>
                <a:srgbClr val="9B2142"/>
              </a:solidFill>
              <a:effectLst/>
              <a:latin typeface="+mn-lt"/>
              <a:ea typeface="+mn-ea"/>
              <a:cs typeface="+mn-cs"/>
            </a:endParaRPr>
          </a:p>
          <a:p>
            <a:pPr marL="285750" indent="-285750" algn="just">
              <a:buFont typeface="Arial" panose="020B0604020202020204" pitchFamily="34" charset="0"/>
              <a:buChar char="•"/>
            </a:pPr>
            <a:endParaRPr lang="en-GB" sz="1400" dirty="0"/>
          </a:p>
          <a:p>
            <a:pPr lvl="1" algn="just"/>
            <a:r>
              <a:rPr lang="en-GB" sz="1400" dirty="0"/>
              <a:t>Subsection (2) applies where a local authority is considering:</a:t>
            </a:r>
          </a:p>
          <a:p>
            <a:pPr lvl="1" algn="just"/>
            <a:endParaRPr lang="en-GB" sz="1400" dirty="0"/>
          </a:p>
          <a:p>
            <a:pPr lvl="2" algn="just"/>
            <a:r>
              <a:rPr lang="en-GB" sz="1400" dirty="0"/>
              <a:t>(a) </a:t>
            </a:r>
            <a:r>
              <a:rPr lang="en-GB" sz="1400" b="1" dirty="0"/>
              <a:t>disposing</a:t>
            </a:r>
            <a:r>
              <a:rPr lang="en-GB" sz="1400" dirty="0"/>
              <a:t> of any property which is held by the authority </a:t>
            </a:r>
            <a:r>
              <a:rPr lang="en-GB" sz="1400" b="1" dirty="0"/>
              <a:t>as part of the common good</a:t>
            </a:r>
            <a:r>
              <a:rPr lang="en-GB" sz="1400" dirty="0"/>
              <a:t>, or</a:t>
            </a:r>
          </a:p>
          <a:p>
            <a:pPr lvl="2" algn="just"/>
            <a:endParaRPr lang="en-GB" sz="1400" dirty="0"/>
          </a:p>
          <a:p>
            <a:pPr lvl="2" algn="just"/>
            <a:r>
              <a:rPr lang="en-GB" sz="1400" dirty="0"/>
              <a:t>(b) </a:t>
            </a:r>
            <a:r>
              <a:rPr lang="en-GB" sz="1400" b="1" dirty="0"/>
              <a:t>changing the use </a:t>
            </a:r>
            <a:r>
              <a:rPr lang="en-GB" sz="1400" dirty="0"/>
              <a:t>to which any such property is put.</a:t>
            </a:r>
          </a:p>
          <a:p>
            <a:pPr lvl="1" algn="just"/>
            <a:endParaRPr lang="en-GB" sz="1400" dirty="0"/>
          </a:p>
          <a:p>
            <a:pPr lvl="1" algn="just"/>
            <a:r>
              <a:rPr lang="en-GB" sz="1400" dirty="0"/>
              <a:t>(2) Before taking any decision to dispose of, or change the use of, such property the local authority must publish details about the proposed disposal or, as the case may be, the use to which the authority proposes to put the property.</a:t>
            </a:r>
            <a:endParaRPr lang="en-US" sz="1400" baseline="0" dirty="0">
              <a:solidFill>
                <a:srgbClr val="9B2142"/>
              </a:solidFill>
              <a:latin typeface="Times" charset="0"/>
            </a:endParaRPr>
          </a:p>
        </p:txBody>
      </p:sp>
    </p:spTree>
    <p:extLst>
      <p:ext uri="{BB962C8B-B14F-4D97-AF65-F5344CB8AC3E}">
        <p14:creationId xmlns:p14="http://schemas.microsoft.com/office/powerpoint/2010/main" val="221755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18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pPr algn="just"/>
            <a:r>
              <a:rPr lang="en-US" sz="2600" i="1" baseline="0" dirty="0">
                <a:solidFill>
                  <a:srgbClr val="9B2142"/>
                </a:solidFill>
                <a:latin typeface="Times" charset="0"/>
              </a:rPr>
              <a:t>Guild v Angus Council </a:t>
            </a:r>
            <a:r>
              <a:rPr lang="en-US" sz="2600" baseline="0" dirty="0">
                <a:solidFill>
                  <a:srgbClr val="9B2142"/>
                </a:solidFill>
                <a:latin typeface="Times" charset="0"/>
              </a:rPr>
              <a:t>2020 SLT 939</a:t>
            </a:r>
          </a:p>
        </p:txBody>
      </p:sp>
      <p:sp>
        <p:nvSpPr>
          <p:cNvPr id="6" name="TextBox 5"/>
          <p:cNvSpPr txBox="1"/>
          <p:nvPr/>
        </p:nvSpPr>
        <p:spPr>
          <a:xfrm>
            <a:off x="3143250" y="2168522"/>
            <a:ext cx="7632699" cy="2677656"/>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i="0" kern="1200" baseline="0" dirty="0">
                <a:solidFill>
                  <a:srgbClr val="9B2142"/>
                </a:solidFill>
                <a:effectLst/>
                <a:latin typeface="+mn-lt"/>
                <a:ea typeface="+mn-ea"/>
                <a:cs typeface="+mn-cs"/>
              </a:rPr>
              <a:t>(1) Are the buildings of the leisure </a:t>
            </a:r>
            <a:r>
              <a:rPr lang="en-US" sz="1400" b="1" i="0" kern="1200" baseline="0" dirty="0" err="1">
                <a:solidFill>
                  <a:srgbClr val="9B2142"/>
                </a:solidFill>
                <a:effectLst/>
                <a:latin typeface="+mn-lt"/>
                <a:ea typeface="+mn-ea"/>
                <a:cs typeface="+mn-cs"/>
              </a:rPr>
              <a:t>centre</a:t>
            </a:r>
            <a:r>
              <a:rPr lang="en-US" sz="1400" b="1" i="0" kern="1200" baseline="0" dirty="0">
                <a:solidFill>
                  <a:srgbClr val="9B2142"/>
                </a:solidFill>
                <a:effectLst/>
                <a:latin typeface="+mn-lt"/>
                <a:ea typeface="+mn-ea"/>
                <a:cs typeface="+mn-cs"/>
              </a:rPr>
              <a:t> being held by the respondents as part of the common good? </a:t>
            </a:r>
            <a:r>
              <a:rPr lang="en-US" sz="1400" b="1" dirty="0">
                <a:solidFill>
                  <a:srgbClr val="9B2142"/>
                </a:solidFill>
              </a:rPr>
              <a:t>Yes.</a:t>
            </a:r>
          </a:p>
          <a:p>
            <a:pPr marL="285750" indent="-285750" algn="just">
              <a:lnSpc>
                <a:spcPct val="150000"/>
              </a:lnSpc>
              <a:buFont typeface="Arial" panose="020B0604020202020204" pitchFamily="34" charset="0"/>
              <a:buChar char="•"/>
            </a:pPr>
            <a:endParaRPr lang="en-US" sz="1400" b="0" i="0" kern="1200" baseline="0" dirty="0">
              <a:solidFill>
                <a:srgbClr val="9B2142"/>
              </a:solidFill>
              <a:effectLst/>
              <a:latin typeface="+mn-lt"/>
              <a:ea typeface="+mn-ea"/>
              <a:cs typeface="+mn-cs"/>
            </a:endParaRPr>
          </a:p>
          <a:p>
            <a:pPr marL="285750" indent="-285750" algn="just">
              <a:lnSpc>
                <a:spcPct val="150000"/>
              </a:lnSpc>
              <a:buFont typeface="Arial" panose="020B0604020202020204" pitchFamily="34" charset="0"/>
              <a:buChar char="•"/>
            </a:pPr>
            <a:r>
              <a:rPr lang="en-GB" sz="1400" u="sng" dirty="0"/>
              <a:t>Magistrates of Banff v Ruthin Castle</a:t>
            </a:r>
            <a:r>
              <a:rPr lang="en-GB" sz="1400" dirty="0"/>
              <a:t> 1944 SC 36 was binding and consistent with principle [35]-[36]:</a:t>
            </a:r>
          </a:p>
          <a:p>
            <a:pPr marL="285750" indent="-285750" algn="just">
              <a:lnSpc>
                <a:spcPct val="150000"/>
              </a:lnSpc>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i="1" dirty="0"/>
              <a:t>In the present case there is no dispute that the land on which the leisure centre was built forms part of the common good of the local authority. It follows that the leisure centre also forms part of the common good. </a:t>
            </a:r>
            <a:r>
              <a:rPr lang="en-GB" sz="1400" dirty="0"/>
              <a:t>[36]</a:t>
            </a:r>
          </a:p>
        </p:txBody>
      </p:sp>
    </p:spTree>
    <p:extLst>
      <p:ext uri="{BB962C8B-B14F-4D97-AF65-F5344CB8AC3E}">
        <p14:creationId xmlns:p14="http://schemas.microsoft.com/office/powerpoint/2010/main" val="532841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19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Guild v Angus Council </a:t>
            </a:r>
            <a:r>
              <a:rPr lang="en-US" sz="2600" baseline="0" dirty="0">
                <a:solidFill>
                  <a:srgbClr val="9B2142"/>
                </a:solidFill>
                <a:latin typeface="Times" charset="0"/>
              </a:rPr>
              <a:t>2020 SLT 939</a:t>
            </a:r>
          </a:p>
        </p:txBody>
      </p:sp>
      <p:sp>
        <p:nvSpPr>
          <p:cNvPr id="6" name="TextBox 5"/>
          <p:cNvSpPr txBox="1"/>
          <p:nvPr/>
        </p:nvSpPr>
        <p:spPr>
          <a:xfrm>
            <a:off x="3143250" y="2168522"/>
            <a:ext cx="7632699" cy="3926716"/>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i="0" kern="1200" baseline="0" dirty="0">
                <a:solidFill>
                  <a:srgbClr val="9B2142"/>
                </a:solidFill>
                <a:effectLst/>
                <a:latin typeface="+mn-lt"/>
                <a:ea typeface="+mn-ea"/>
                <a:cs typeface="+mn-cs"/>
              </a:rPr>
              <a:t>(2) If so, is demolition of those buildings encompassed within the term “disposal of any property”? </a:t>
            </a:r>
            <a:r>
              <a:rPr lang="en-US" sz="1400" b="1" dirty="0">
                <a:solidFill>
                  <a:srgbClr val="9B2142"/>
                </a:solidFill>
              </a:rPr>
              <a:t>Yes.</a:t>
            </a:r>
          </a:p>
          <a:p>
            <a:pPr marL="285750" indent="-285750" algn="just">
              <a:lnSpc>
                <a:spcPct val="150000"/>
              </a:lnSpc>
              <a:buFont typeface="Arial" panose="020B0604020202020204" pitchFamily="34" charset="0"/>
              <a:buChar char="•"/>
            </a:pPr>
            <a:endParaRPr lang="en-GB" sz="1400" dirty="0"/>
          </a:p>
          <a:p>
            <a:pPr marL="285750" indent="-285750" algn="just">
              <a:lnSpc>
                <a:spcPct val="150000"/>
              </a:lnSpc>
              <a:buFont typeface="Arial" panose="020B0604020202020204" pitchFamily="34" charset="0"/>
              <a:buChar char="•"/>
            </a:pPr>
            <a:r>
              <a:rPr lang="en-GB" sz="1400" i="1" dirty="0"/>
              <a:t>The demolition of the leisure centre will have the result that the inhabitants of the burgh will no longer have indoor sports facilities, toilet facilities and café facilities on this site […] I consider that when the respondents are considering demolition of the leisure centre they are indeed considering disposing of it. </a:t>
            </a:r>
            <a:r>
              <a:rPr lang="en-GB" sz="1400" dirty="0"/>
              <a:t>[41]</a:t>
            </a:r>
          </a:p>
          <a:p>
            <a:pPr marL="285750" indent="-285750" algn="just">
              <a:lnSpc>
                <a:spcPct val="150000"/>
              </a:lnSpc>
              <a:buFont typeface="Arial" panose="020B0604020202020204" pitchFamily="34" charset="0"/>
              <a:buChar char="•"/>
            </a:pPr>
            <a:endParaRPr lang="en-GB" sz="1400" dirty="0"/>
          </a:p>
          <a:p>
            <a:pPr marL="285750" indent="-285750" algn="just">
              <a:lnSpc>
                <a:spcPct val="150000"/>
              </a:lnSpc>
              <a:buFont typeface="Arial" panose="020B0604020202020204" pitchFamily="34" charset="0"/>
              <a:buChar char="•"/>
            </a:pPr>
            <a:r>
              <a:rPr lang="en-GB" sz="1400" i="1" dirty="0"/>
              <a:t>[A] wide construction must be given to the words “disposing of any property”, </a:t>
            </a:r>
            <a:r>
              <a:rPr lang="en-GB" sz="1400" b="1" i="1" dirty="0"/>
              <a:t>particularly in a statute which is concerned with improving transparency and encouraging community participation</a:t>
            </a:r>
            <a:r>
              <a:rPr lang="en-GB" sz="1400" i="1" dirty="0"/>
              <a:t> in such decisions. </a:t>
            </a:r>
            <a:r>
              <a:rPr lang="en-GB" sz="1400" dirty="0"/>
              <a:t>[44]</a:t>
            </a:r>
          </a:p>
        </p:txBody>
      </p:sp>
    </p:spTree>
    <p:extLst>
      <p:ext uri="{BB962C8B-B14F-4D97-AF65-F5344CB8AC3E}">
        <p14:creationId xmlns:p14="http://schemas.microsoft.com/office/powerpoint/2010/main" val="1342142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dirty="0">
                <a:solidFill>
                  <a:srgbClr val="9B2142"/>
                </a:solidFill>
                <a:latin typeface="Times" charset="0"/>
              </a:rPr>
              <a:t>The Agenda</a:t>
            </a:r>
            <a:endParaRPr lang="en-US" sz="2600" baseline="0" dirty="0">
              <a:solidFill>
                <a:srgbClr val="9B2142"/>
              </a:solidFill>
              <a:latin typeface="Times" charset="0"/>
            </a:endParaRPr>
          </a:p>
        </p:txBody>
      </p:sp>
      <p:sp>
        <p:nvSpPr>
          <p:cNvPr id="6" name="TextBox 5"/>
          <p:cNvSpPr txBox="1"/>
          <p:nvPr/>
        </p:nvSpPr>
        <p:spPr>
          <a:xfrm>
            <a:off x="3143250" y="2168522"/>
            <a:ext cx="7632699" cy="2957284"/>
          </a:xfrm>
          <a:prstGeom prst="rect">
            <a:avLst/>
          </a:prstGeom>
          <a:noFill/>
        </p:spPr>
        <p:txBody>
          <a:bodyPr wrap="square" lIns="0" rIns="90000" rtlCol="0">
            <a:spAutoFit/>
          </a:bodyPr>
          <a:lstStyle/>
          <a:p>
            <a:pPr marL="342900" indent="-342900" algn="just">
              <a:lnSpc>
                <a:spcPct val="150000"/>
              </a:lnSpc>
              <a:buFont typeface="+mj-lt"/>
              <a:buAutoNum type="arabicPeriod"/>
            </a:pPr>
            <a:r>
              <a:rPr lang="en-GB" sz="1400" dirty="0">
                <a:solidFill>
                  <a:srgbClr val="9B2142"/>
                </a:solidFill>
              </a:rPr>
              <a:t>Sec 42 Applications: </a:t>
            </a:r>
            <a:r>
              <a:rPr lang="en-GB" sz="1400" i="1" dirty="0"/>
              <a:t>City of Edinburgh Council v Scottish Ministers</a:t>
            </a:r>
          </a:p>
          <a:p>
            <a:pPr marL="342900" indent="-342900" algn="just">
              <a:lnSpc>
                <a:spcPct val="150000"/>
              </a:lnSpc>
              <a:buFont typeface="+mj-lt"/>
              <a:buAutoNum type="arabicPeriod"/>
            </a:pPr>
            <a:r>
              <a:rPr lang="en-GB" sz="1400" dirty="0">
                <a:solidFill>
                  <a:srgbClr val="9B2142"/>
                </a:solidFill>
              </a:rPr>
              <a:t>Tilting the Balance (and Back Again): </a:t>
            </a:r>
            <a:r>
              <a:rPr lang="en-GB" sz="1400" i="1" dirty="0"/>
              <a:t>Gladman Developments Ltd v Scottish Ministers</a:t>
            </a:r>
          </a:p>
          <a:p>
            <a:pPr marL="342900" indent="-342900" algn="just">
              <a:lnSpc>
                <a:spcPct val="150000"/>
              </a:lnSpc>
              <a:buFont typeface="+mj-lt"/>
              <a:buAutoNum type="arabicPeriod"/>
            </a:pPr>
            <a:r>
              <a:rPr lang="en-GB" sz="1400" dirty="0">
                <a:solidFill>
                  <a:srgbClr val="9B2142"/>
                </a:solidFill>
              </a:rPr>
              <a:t>The Common Good: </a:t>
            </a:r>
            <a:r>
              <a:rPr lang="en-GB" sz="1400" i="1" dirty="0"/>
              <a:t>Guild v Angus Council</a:t>
            </a:r>
          </a:p>
          <a:p>
            <a:pPr marL="342900" indent="-342900" algn="just">
              <a:lnSpc>
                <a:spcPct val="150000"/>
              </a:lnSpc>
              <a:buFont typeface="+mj-lt"/>
              <a:buAutoNum type="arabicPeriod"/>
            </a:pPr>
            <a:r>
              <a:rPr lang="en-GB" sz="1400" dirty="0">
                <a:solidFill>
                  <a:srgbClr val="9B2142"/>
                </a:solidFill>
              </a:rPr>
              <a:t>How to Assess the Setting of a Listed Building: </a:t>
            </a:r>
            <a:r>
              <a:rPr lang="en-GB" sz="1400" i="1" dirty="0"/>
              <a:t>Liddell v Argyll and Bute Council</a:t>
            </a:r>
          </a:p>
          <a:p>
            <a:pPr marL="342900" indent="-342900" algn="just">
              <a:lnSpc>
                <a:spcPct val="150000"/>
              </a:lnSpc>
              <a:buFont typeface="+mj-lt"/>
              <a:buAutoNum type="arabicPeriod"/>
            </a:pPr>
            <a:r>
              <a:rPr lang="en-GB" sz="1400" dirty="0">
                <a:solidFill>
                  <a:srgbClr val="9B2142"/>
                </a:solidFill>
              </a:rPr>
              <a:t>When an Application for Planning Permission Is ‘Made’: </a:t>
            </a:r>
            <a:r>
              <a:rPr lang="en-GB" sz="1400" i="1" dirty="0" err="1"/>
              <a:t>Ramoyle</a:t>
            </a:r>
            <a:r>
              <a:rPr lang="en-GB" sz="1400" i="1" dirty="0"/>
              <a:t> Developments Ltd v Scottish Borders Council</a:t>
            </a:r>
          </a:p>
          <a:p>
            <a:pPr marL="342900" indent="-342900" algn="just">
              <a:lnSpc>
                <a:spcPct val="150000"/>
              </a:lnSpc>
              <a:buFont typeface="+mj-lt"/>
              <a:buAutoNum type="arabicPeriod"/>
            </a:pPr>
            <a:r>
              <a:rPr lang="en-GB" sz="1400" dirty="0">
                <a:solidFill>
                  <a:srgbClr val="9B2142"/>
                </a:solidFill>
              </a:rPr>
              <a:t>Planning Conditions and Vetoes: </a:t>
            </a:r>
            <a:r>
              <a:rPr lang="en-GB" sz="1400" i="1" dirty="0"/>
              <a:t>Community </a:t>
            </a:r>
            <a:r>
              <a:rPr lang="en-GB" sz="1400" i="1" dirty="0" err="1"/>
              <a:t>Windpower</a:t>
            </a:r>
            <a:r>
              <a:rPr lang="en-GB" sz="1400" i="1" dirty="0"/>
              <a:t> Ltd v Scottish Ministers</a:t>
            </a:r>
          </a:p>
          <a:p>
            <a:pPr marL="342900" indent="-342900" algn="just">
              <a:lnSpc>
                <a:spcPct val="150000"/>
              </a:lnSpc>
              <a:buFont typeface="+mj-lt"/>
              <a:buAutoNum type="arabicPeriod"/>
            </a:pPr>
            <a:r>
              <a:rPr lang="en-GB" sz="1400" dirty="0">
                <a:solidFill>
                  <a:srgbClr val="9B2142"/>
                </a:solidFill>
              </a:rPr>
              <a:t>Use Classes: </a:t>
            </a:r>
            <a:r>
              <a:rPr lang="en-GB" sz="1400" i="1" dirty="0"/>
              <a:t>Macintyre v Scottish Ministers</a:t>
            </a:r>
            <a:endParaRPr lang="en-GB" sz="1400" dirty="0"/>
          </a:p>
        </p:txBody>
      </p:sp>
    </p:spTree>
    <p:extLst>
      <p:ext uri="{BB962C8B-B14F-4D97-AF65-F5344CB8AC3E}">
        <p14:creationId xmlns:p14="http://schemas.microsoft.com/office/powerpoint/2010/main" val="30994653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Guild v Angus Council </a:t>
            </a:r>
            <a:r>
              <a:rPr lang="en-US" sz="2600" baseline="0" dirty="0">
                <a:solidFill>
                  <a:srgbClr val="9B2142"/>
                </a:solidFill>
                <a:latin typeface="Times" charset="0"/>
              </a:rPr>
              <a:t>2020 SLT 939</a:t>
            </a:r>
          </a:p>
        </p:txBody>
      </p:sp>
      <p:sp>
        <p:nvSpPr>
          <p:cNvPr id="6" name="TextBox 5"/>
          <p:cNvSpPr txBox="1"/>
          <p:nvPr/>
        </p:nvSpPr>
        <p:spPr>
          <a:xfrm>
            <a:off x="3143250" y="2168522"/>
            <a:ext cx="7632699" cy="2957284"/>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i="0" kern="1200" baseline="0" dirty="0">
                <a:solidFill>
                  <a:srgbClr val="9B2142"/>
                </a:solidFill>
                <a:effectLst/>
                <a:latin typeface="+mn-lt"/>
                <a:ea typeface="+mn-ea"/>
                <a:cs typeface="+mn-cs"/>
              </a:rPr>
              <a:t>(3) If the answer to (1) is yes, and the answer to (2) is no, does demolition of the buildings and returning the land to open parkland amount to changing the use to which the property is put? </a:t>
            </a:r>
            <a:r>
              <a:rPr lang="en-US" sz="1400" b="1" dirty="0">
                <a:solidFill>
                  <a:srgbClr val="9B2142"/>
                </a:solidFill>
              </a:rPr>
              <a:t>Yes.</a:t>
            </a:r>
          </a:p>
          <a:p>
            <a:pPr marL="285750" indent="-285750" algn="just">
              <a:lnSpc>
                <a:spcPct val="150000"/>
              </a:lnSpc>
              <a:buFont typeface="Arial" panose="020B0604020202020204" pitchFamily="34" charset="0"/>
              <a:buChar char="•"/>
            </a:pPr>
            <a:endParaRPr lang="en-US" sz="1400" b="1" dirty="0">
              <a:solidFill>
                <a:srgbClr val="9B2142"/>
              </a:solidFill>
            </a:endParaRPr>
          </a:p>
          <a:p>
            <a:pPr marL="285750" indent="-285750" algn="just">
              <a:lnSpc>
                <a:spcPct val="150000"/>
              </a:lnSpc>
              <a:buFont typeface="Arial" panose="020B0604020202020204" pitchFamily="34" charset="0"/>
              <a:buChar char="•"/>
            </a:pPr>
            <a:r>
              <a:rPr lang="en-GB" sz="1400" i="1" dirty="0"/>
              <a:t>If a local authority wished to demolish a sports and leisure centre containing a swimming pool, squash courts, keep fit area and other indoor sports facilities, and replace it with an opera house, concert hall or cinema, both the existing and the proposed uses might be described as use for leisure purposes, but I consider that the proposal would involve a change of use. </a:t>
            </a:r>
            <a:r>
              <a:rPr lang="en-GB" sz="1400" dirty="0"/>
              <a:t>[45]</a:t>
            </a:r>
          </a:p>
        </p:txBody>
      </p:sp>
    </p:spTree>
    <p:extLst>
      <p:ext uri="{BB962C8B-B14F-4D97-AF65-F5344CB8AC3E}">
        <p14:creationId xmlns:p14="http://schemas.microsoft.com/office/powerpoint/2010/main" val="698345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pic>
        <p:nvPicPr>
          <p:cNvPr id="2052" name="Picture 4" descr="Image result for pile of rubble">
            <a:extLst>
              <a:ext uri="{FF2B5EF4-FFF2-40B4-BE49-F238E27FC236}">
                <a16:creationId xmlns:a16="http://schemas.microsoft.com/office/drawing/2014/main" id="{50DEB7FF-8A41-6A4B-975E-E1B90FEF54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802" y="1897063"/>
            <a:ext cx="5097519" cy="340359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murrayfield">
            <a:extLst>
              <a:ext uri="{FF2B5EF4-FFF2-40B4-BE49-F238E27FC236}">
                <a16:creationId xmlns:a16="http://schemas.microsoft.com/office/drawing/2014/main" id="{194F6BED-67A8-8F4A-9722-086D134DDF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214" y="1897063"/>
            <a:ext cx="4783436" cy="340359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5">
            <a:extLst>
              <a:ext uri="{FF2B5EF4-FFF2-40B4-BE49-F238E27FC236}">
                <a16:creationId xmlns:a16="http://schemas.microsoft.com/office/drawing/2014/main" id="{ED2C6308-7F6E-A648-AF14-F9812FC35BFA}"/>
              </a:ext>
            </a:extLst>
          </p:cNvPr>
          <p:cNvSpPr/>
          <p:nvPr/>
        </p:nvSpPr>
        <p:spPr>
          <a:xfrm>
            <a:off x="5413522" y="335654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4117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22</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pic>
        <p:nvPicPr>
          <p:cNvPr id="2050" name="Picture 2" descr="Image result for ardencaple house">
            <a:extLst>
              <a:ext uri="{FF2B5EF4-FFF2-40B4-BE49-F238E27FC236}">
                <a16:creationId xmlns:a16="http://schemas.microsoft.com/office/drawing/2014/main" id="{47CE9B61-EF62-5A44-B9DE-5662EC2F5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534" y="1265650"/>
            <a:ext cx="5768932" cy="4326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153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Liddell v Argyll and Bute Council </a:t>
            </a:r>
            <a:r>
              <a:rPr lang="en-US" sz="2600" baseline="0" dirty="0">
                <a:solidFill>
                  <a:srgbClr val="9B2142"/>
                </a:solidFill>
                <a:latin typeface="Times" charset="0"/>
              </a:rPr>
              <a:t>2020 SLT 956</a:t>
            </a:r>
          </a:p>
        </p:txBody>
      </p:sp>
      <p:sp>
        <p:nvSpPr>
          <p:cNvPr id="6" name="TextBox 5"/>
          <p:cNvSpPr txBox="1"/>
          <p:nvPr/>
        </p:nvSpPr>
        <p:spPr>
          <a:xfrm>
            <a:off x="3143250" y="2168522"/>
            <a:ext cx="7632699" cy="2957220"/>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i="0" kern="1200" baseline="0" dirty="0">
                <a:solidFill>
                  <a:srgbClr val="9B2142"/>
                </a:solidFill>
                <a:effectLst/>
                <a:latin typeface="+mn-lt"/>
                <a:ea typeface="+mn-ea"/>
                <a:cs typeface="+mn-cs"/>
              </a:rPr>
              <a:t>Planning (Listed Buildings and Conservation Areas) (Scotland) Act 1997</a:t>
            </a:r>
          </a:p>
          <a:p>
            <a:pPr marL="742950" lvl="1" indent="-285750" algn="just">
              <a:lnSpc>
                <a:spcPct val="150000"/>
              </a:lnSpc>
              <a:buFont typeface="Arial" panose="020B0604020202020204" pitchFamily="34" charset="0"/>
              <a:buChar char="•"/>
            </a:pPr>
            <a:r>
              <a:rPr lang="en-US" sz="1400" dirty="0">
                <a:solidFill>
                  <a:srgbClr val="9B2142"/>
                </a:solidFill>
              </a:rPr>
              <a:t>Section 59 (</a:t>
            </a:r>
            <a:r>
              <a:rPr lang="en-US" sz="1400" i="1" dirty="0">
                <a:solidFill>
                  <a:srgbClr val="9B2142"/>
                </a:solidFill>
              </a:rPr>
              <a:t>General duty as respects listed buildings in exercise of planning functions</a:t>
            </a:r>
            <a:r>
              <a:rPr lang="en-US" sz="1400" dirty="0">
                <a:solidFill>
                  <a:srgbClr val="9B2142"/>
                </a:solidFill>
              </a:rPr>
              <a:t>)</a:t>
            </a:r>
            <a:endParaRPr lang="en-GB" sz="1400" dirty="0">
              <a:solidFill>
                <a:srgbClr val="9B2142"/>
              </a:solidFill>
            </a:endParaRPr>
          </a:p>
          <a:p>
            <a:pPr marL="285750" indent="-285750" algn="just">
              <a:lnSpc>
                <a:spcPct val="150000"/>
              </a:lnSpc>
              <a:buFont typeface="Arial" panose="020B0604020202020204" pitchFamily="34" charset="0"/>
              <a:buChar char="•"/>
            </a:pPr>
            <a:endParaRPr lang="en-GB" sz="1400" b="0" kern="1200" baseline="0" dirty="0">
              <a:solidFill>
                <a:srgbClr val="9B2142"/>
              </a:solidFill>
              <a:effectLst/>
              <a:latin typeface="+mn-lt"/>
              <a:ea typeface="+mn-ea"/>
              <a:cs typeface="+mn-cs"/>
            </a:endParaRPr>
          </a:p>
          <a:p>
            <a:pPr lvl="1" algn="just">
              <a:lnSpc>
                <a:spcPct val="150000"/>
              </a:lnSpc>
            </a:pPr>
            <a:r>
              <a:rPr lang="en-US" sz="1400" dirty="0"/>
              <a:t>(1) In considering whether to grant planning permission for development </a:t>
            </a:r>
            <a:r>
              <a:rPr lang="en-US" sz="1400" b="1" dirty="0"/>
              <a:t>which affects a listed building or its setting</a:t>
            </a:r>
            <a:r>
              <a:rPr lang="en-US" sz="1400" dirty="0"/>
              <a:t>, a planning authority or the Secretary of State […] shall have </a:t>
            </a:r>
            <a:r>
              <a:rPr lang="en-US" sz="1400" b="1" dirty="0"/>
              <a:t>special regard to the desirability of preserving the building or its setting </a:t>
            </a:r>
            <a:r>
              <a:rPr lang="en-US" sz="1400" dirty="0"/>
              <a:t>or any features of special architectural or historic interest which it possesses.</a:t>
            </a:r>
            <a:endParaRPr lang="en-US" sz="1400" b="0" kern="1200" baseline="0" dirty="0">
              <a:effectLst/>
              <a:latin typeface="+mn-lt"/>
              <a:ea typeface="+mn-ea"/>
              <a:cs typeface="+mn-cs"/>
            </a:endParaRPr>
          </a:p>
        </p:txBody>
      </p:sp>
    </p:spTree>
    <p:extLst>
      <p:ext uri="{BB962C8B-B14F-4D97-AF65-F5344CB8AC3E}">
        <p14:creationId xmlns:p14="http://schemas.microsoft.com/office/powerpoint/2010/main" val="2763313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Liddell v Argyll and Bute Council </a:t>
            </a:r>
            <a:r>
              <a:rPr lang="en-US" sz="2600" baseline="0" dirty="0">
                <a:solidFill>
                  <a:srgbClr val="9B2142"/>
                </a:solidFill>
                <a:latin typeface="Times" charset="0"/>
              </a:rPr>
              <a:t>2020 SLT 956</a:t>
            </a:r>
          </a:p>
        </p:txBody>
      </p:sp>
      <p:sp>
        <p:nvSpPr>
          <p:cNvPr id="6" name="TextBox 5"/>
          <p:cNvSpPr txBox="1"/>
          <p:nvPr/>
        </p:nvSpPr>
        <p:spPr>
          <a:xfrm>
            <a:off x="3143250" y="2168522"/>
            <a:ext cx="7632699" cy="3280450"/>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GB" sz="1400" dirty="0"/>
              <a:t>The three principles in </a:t>
            </a:r>
            <a:r>
              <a:rPr lang="en-GB" sz="1400" u="sng" dirty="0"/>
              <a:t>Catesby Estates Ltd v Steer</a:t>
            </a:r>
            <a:r>
              <a:rPr lang="en-GB" sz="1400" dirty="0"/>
              <a:t> [2018] EWCA Civ 1697 at paras [28]-[30]</a:t>
            </a:r>
          </a:p>
          <a:p>
            <a:pPr algn="just">
              <a:lnSpc>
                <a:spcPct val="150000"/>
              </a:lnSpc>
            </a:pPr>
            <a:endParaRPr lang="en-GB" sz="1400" dirty="0"/>
          </a:p>
          <a:p>
            <a:pPr marL="285750" indent="-285750" algn="just">
              <a:lnSpc>
                <a:spcPct val="150000"/>
              </a:lnSpc>
              <a:buFont typeface="Arial" panose="020B0604020202020204" pitchFamily="34" charset="0"/>
              <a:buChar char="•"/>
            </a:pPr>
            <a:r>
              <a:rPr lang="en-GB" sz="1400" i="1" dirty="0"/>
              <a:t>[C]an it be said that the decision maker did not understand the setting of the listed building, and whether the proposed development would be within it or in some way related to it? In the court’s view, the answer is no. The contrary proposition depends upon </a:t>
            </a:r>
            <a:r>
              <a:rPr lang="en-GB" sz="1400" b="1" i="1" dirty="0"/>
              <a:t>the misconception that the planning officer could only reach a proper understanding after a visit to the house itself</a:t>
            </a:r>
            <a:r>
              <a:rPr lang="en-GB" sz="1400" i="1" dirty="0"/>
              <a:t>. There may be cases where a visit of that kind is obviously necessary, but there is no reason to place this officer’s task in that category. </a:t>
            </a:r>
            <a:r>
              <a:rPr lang="en-GB" sz="1400" dirty="0"/>
              <a:t>[21]</a:t>
            </a:r>
            <a:endParaRPr lang="en-GB" sz="1400" b="0" kern="1200" baseline="0" dirty="0">
              <a:effectLst/>
              <a:latin typeface="+mn-lt"/>
              <a:ea typeface="+mn-ea"/>
              <a:cs typeface="+mn-cs"/>
            </a:endParaRPr>
          </a:p>
        </p:txBody>
      </p:sp>
    </p:spTree>
    <p:extLst>
      <p:ext uri="{BB962C8B-B14F-4D97-AF65-F5344CB8AC3E}">
        <p14:creationId xmlns:p14="http://schemas.microsoft.com/office/powerpoint/2010/main" val="3921341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892552"/>
          </a:xfrm>
          <a:prstGeom prst="rect">
            <a:avLst/>
          </a:prstGeom>
          <a:noFill/>
        </p:spPr>
        <p:txBody>
          <a:bodyPr wrap="square" lIns="0" rIns="90000" rtlCol="0">
            <a:spAutoFit/>
          </a:bodyPr>
          <a:lstStyle/>
          <a:p>
            <a:r>
              <a:rPr lang="en-US" sz="2600" i="1" dirty="0" err="1">
                <a:solidFill>
                  <a:srgbClr val="9B2142"/>
                </a:solidFill>
                <a:latin typeface="Times" charset="0"/>
              </a:rPr>
              <a:t>Ramoyle</a:t>
            </a:r>
            <a:r>
              <a:rPr lang="en-US" sz="2600" i="1" dirty="0">
                <a:solidFill>
                  <a:srgbClr val="9B2142"/>
                </a:solidFill>
                <a:latin typeface="Times" charset="0"/>
              </a:rPr>
              <a:t> Developments Ltd v Scottish Borders Council</a:t>
            </a:r>
          </a:p>
          <a:p>
            <a:r>
              <a:rPr lang="en-US" sz="2600" dirty="0">
                <a:solidFill>
                  <a:srgbClr val="9B2142"/>
                </a:solidFill>
                <a:latin typeface="Times" charset="0"/>
              </a:rPr>
              <a:t>2020 SC 290</a:t>
            </a:r>
          </a:p>
        </p:txBody>
      </p:sp>
      <p:sp>
        <p:nvSpPr>
          <p:cNvPr id="6" name="TextBox 5"/>
          <p:cNvSpPr txBox="1"/>
          <p:nvPr/>
        </p:nvSpPr>
        <p:spPr>
          <a:xfrm>
            <a:off x="3143250" y="2168522"/>
            <a:ext cx="7632699" cy="3431709"/>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endParaRPr lang="en-US" sz="1400" dirty="0">
              <a:solidFill>
                <a:srgbClr val="9B2142"/>
              </a:solidFill>
            </a:endParaRPr>
          </a:p>
          <a:p>
            <a:pPr marL="285750" indent="-285750" algn="just">
              <a:lnSpc>
                <a:spcPct val="150000"/>
              </a:lnSpc>
              <a:buFont typeface="Arial" panose="020B0604020202020204" pitchFamily="34" charset="0"/>
              <a:buChar char="•"/>
            </a:pPr>
            <a:r>
              <a:rPr lang="en-US" sz="1400" b="1" dirty="0">
                <a:solidFill>
                  <a:srgbClr val="9B2142"/>
                </a:solidFill>
              </a:rPr>
              <a:t>The Missives</a:t>
            </a:r>
          </a:p>
          <a:p>
            <a:pPr marL="285750" indent="-285750" algn="just">
              <a:lnSpc>
                <a:spcPct val="150000"/>
              </a:lnSpc>
              <a:buFont typeface="Arial" panose="020B0604020202020204" pitchFamily="34" charset="0"/>
              <a:buChar char="•"/>
            </a:pPr>
            <a:endParaRPr lang="en-US" sz="1400" dirty="0">
              <a:solidFill>
                <a:srgbClr val="9B2142"/>
              </a:solidFill>
            </a:endParaRPr>
          </a:p>
          <a:p>
            <a:pPr marL="285750" indent="-285750" algn="just">
              <a:buFont typeface="Arial" panose="020B0604020202020204" pitchFamily="34" charset="0"/>
              <a:buChar char="•"/>
            </a:pPr>
            <a:r>
              <a:rPr lang="en-GB" sz="1400" dirty="0"/>
              <a:t>As regards to the suspensive condition contained within clause 2.2.2, </a:t>
            </a:r>
            <a:r>
              <a:rPr lang="en-GB" sz="1400" b="1" dirty="0"/>
              <a:t>the purchasers shall lodge the application for planning consent with the local planning authority</a:t>
            </a:r>
            <a:r>
              <a:rPr lang="en-GB" sz="1400" dirty="0"/>
              <a:t> as soon as reasonably practicable following the date of purification or waiver of the suspensive condition contained within clause 2.2.4 and no later than the date falling six months after the said date of purification or waiver […] </a:t>
            </a:r>
            <a:r>
              <a:rPr lang="en-GB" sz="1400" b="1" dirty="0"/>
              <a:t>In the event that the purchasers have failed to submit the said application for planning permission with the local authority by the expiry of the said six month period </a:t>
            </a:r>
            <a:r>
              <a:rPr lang="en-GB" sz="1400" dirty="0"/>
              <a:t>then either party shall be entitled to rescind the missives (with no rights or liability due to or by either party) on serving written notice to that effect on the other before any subsequent waiver or purification of the said suspensive condition.</a:t>
            </a:r>
            <a:endParaRPr lang="en-GB" sz="1100" dirty="0"/>
          </a:p>
        </p:txBody>
      </p:sp>
    </p:spTree>
    <p:extLst>
      <p:ext uri="{BB962C8B-B14F-4D97-AF65-F5344CB8AC3E}">
        <p14:creationId xmlns:p14="http://schemas.microsoft.com/office/powerpoint/2010/main" val="318509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892552"/>
          </a:xfrm>
          <a:prstGeom prst="rect">
            <a:avLst/>
          </a:prstGeom>
          <a:noFill/>
        </p:spPr>
        <p:txBody>
          <a:bodyPr wrap="square" lIns="0" rIns="90000" rtlCol="0">
            <a:spAutoFit/>
          </a:bodyPr>
          <a:lstStyle/>
          <a:p>
            <a:r>
              <a:rPr lang="en-US" sz="2600" i="1" dirty="0" err="1">
                <a:solidFill>
                  <a:srgbClr val="9B2142"/>
                </a:solidFill>
                <a:latin typeface="Times" charset="0"/>
              </a:rPr>
              <a:t>Ramoyle</a:t>
            </a:r>
            <a:r>
              <a:rPr lang="en-US" sz="2600" i="1" dirty="0">
                <a:solidFill>
                  <a:srgbClr val="9B2142"/>
                </a:solidFill>
                <a:latin typeface="Times" charset="0"/>
              </a:rPr>
              <a:t> Developments Ltd v Scottish Borders Council</a:t>
            </a:r>
          </a:p>
          <a:p>
            <a:r>
              <a:rPr lang="en-US" sz="2600" dirty="0">
                <a:solidFill>
                  <a:srgbClr val="9B2142"/>
                </a:solidFill>
                <a:latin typeface="Times" charset="0"/>
              </a:rPr>
              <a:t>2020 SC 290</a:t>
            </a:r>
          </a:p>
        </p:txBody>
      </p:sp>
      <p:sp>
        <p:nvSpPr>
          <p:cNvPr id="6" name="TextBox 5"/>
          <p:cNvSpPr txBox="1"/>
          <p:nvPr/>
        </p:nvSpPr>
        <p:spPr>
          <a:xfrm>
            <a:off x="3143250" y="2168522"/>
            <a:ext cx="7632699" cy="2957220"/>
          </a:xfrm>
          <a:prstGeom prst="rect">
            <a:avLst/>
          </a:prstGeom>
          <a:noFill/>
        </p:spPr>
        <p:txBody>
          <a:bodyPr wrap="square" lIns="0" rIns="90000" rtlCol="0">
            <a:spAutoFit/>
          </a:bodyPr>
          <a:lstStyle/>
          <a:p>
            <a:pPr algn="just">
              <a:lnSpc>
                <a:spcPct val="150000"/>
              </a:lnSpc>
            </a:pPr>
            <a:endParaRPr lang="en-US" sz="1400" dirty="0">
              <a:solidFill>
                <a:srgbClr val="9B2142"/>
              </a:solidFill>
            </a:endParaRPr>
          </a:p>
          <a:p>
            <a:pPr marL="285750" indent="-285750" algn="just">
              <a:lnSpc>
                <a:spcPct val="150000"/>
              </a:lnSpc>
              <a:buFont typeface="Arial" panose="020B0604020202020204" pitchFamily="34" charset="0"/>
              <a:buChar char="•"/>
            </a:pPr>
            <a:r>
              <a:rPr lang="en-US" sz="1400" b="1" dirty="0">
                <a:solidFill>
                  <a:srgbClr val="9B2142"/>
                </a:solidFill>
              </a:rPr>
              <a:t>Town and Country Planning (Development Management Procedure) (Scotland) Regulations 2013</a:t>
            </a:r>
          </a:p>
          <a:p>
            <a:pPr marL="742950" lvl="1" indent="-285750" algn="just">
              <a:lnSpc>
                <a:spcPct val="150000"/>
              </a:lnSpc>
              <a:buFont typeface="Arial" panose="020B0604020202020204" pitchFamily="34" charset="0"/>
              <a:buChar char="•"/>
            </a:pPr>
            <a:r>
              <a:rPr lang="en-US" sz="1400" dirty="0">
                <a:solidFill>
                  <a:srgbClr val="9B2142"/>
                </a:solidFill>
              </a:rPr>
              <a:t>Regulation 14 (</a:t>
            </a:r>
            <a:r>
              <a:rPr lang="en-US" sz="1400" i="1" dirty="0">
                <a:solidFill>
                  <a:srgbClr val="9B2142"/>
                </a:solidFill>
              </a:rPr>
              <a:t>Validation date</a:t>
            </a:r>
            <a:r>
              <a:rPr lang="en-US" sz="1400" dirty="0">
                <a:solidFill>
                  <a:srgbClr val="9B2142"/>
                </a:solidFill>
              </a:rPr>
              <a:t>)</a:t>
            </a:r>
          </a:p>
          <a:p>
            <a:pPr marL="285750" indent="-285750" algn="just">
              <a:lnSpc>
                <a:spcPct val="150000"/>
              </a:lnSpc>
              <a:buFont typeface="Arial" panose="020B0604020202020204" pitchFamily="34" charset="0"/>
              <a:buChar char="•"/>
            </a:pPr>
            <a:endParaRPr lang="en-US" sz="1400" dirty="0">
              <a:solidFill>
                <a:srgbClr val="9B2142"/>
              </a:solidFill>
            </a:endParaRPr>
          </a:p>
          <a:p>
            <a:pPr lvl="1" algn="just">
              <a:lnSpc>
                <a:spcPct val="150000"/>
              </a:lnSpc>
            </a:pPr>
            <a:r>
              <a:rPr lang="en-US" sz="1400" dirty="0"/>
              <a:t>(1) An application made under any of regulations 9 to 12 is </a:t>
            </a:r>
            <a:r>
              <a:rPr lang="en-US" sz="1400" b="1" dirty="0"/>
              <a:t>to be taken to have been made on the date</a:t>
            </a:r>
            <a:r>
              <a:rPr lang="en-US" sz="1400" dirty="0"/>
              <a:t> on which the last of the items or information required to be contained in or accompany the application in accordance with regulations 9, 10, 11 or 12 respectively is received by the planning authority.</a:t>
            </a:r>
            <a:endParaRPr lang="en-GB" sz="1100" dirty="0"/>
          </a:p>
        </p:txBody>
      </p:sp>
    </p:spTree>
    <p:extLst>
      <p:ext uri="{BB962C8B-B14F-4D97-AF65-F5344CB8AC3E}">
        <p14:creationId xmlns:p14="http://schemas.microsoft.com/office/powerpoint/2010/main" val="33796697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892552"/>
          </a:xfrm>
          <a:prstGeom prst="rect">
            <a:avLst/>
          </a:prstGeom>
          <a:noFill/>
        </p:spPr>
        <p:txBody>
          <a:bodyPr wrap="square" lIns="0" rIns="90000" rtlCol="0">
            <a:spAutoFit/>
          </a:bodyPr>
          <a:lstStyle/>
          <a:p>
            <a:r>
              <a:rPr lang="en-US" sz="2600" i="1" dirty="0" err="1">
                <a:solidFill>
                  <a:srgbClr val="9B2142"/>
                </a:solidFill>
                <a:latin typeface="Times" charset="0"/>
              </a:rPr>
              <a:t>Ramoyle</a:t>
            </a:r>
            <a:r>
              <a:rPr lang="en-US" sz="2600" i="1" dirty="0">
                <a:solidFill>
                  <a:srgbClr val="9B2142"/>
                </a:solidFill>
                <a:latin typeface="Times" charset="0"/>
              </a:rPr>
              <a:t> Developments Ltd v Scottish Borders Council</a:t>
            </a:r>
          </a:p>
          <a:p>
            <a:r>
              <a:rPr lang="en-US" sz="2600" dirty="0">
                <a:solidFill>
                  <a:srgbClr val="9B2142"/>
                </a:solidFill>
                <a:latin typeface="Times" charset="0"/>
              </a:rPr>
              <a:t>2020 SC 290</a:t>
            </a:r>
          </a:p>
        </p:txBody>
      </p:sp>
      <p:sp>
        <p:nvSpPr>
          <p:cNvPr id="6" name="TextBox 5"/>
          <p:cNvSpPr txBox="1"/>
          <p:nvPr/>
        </p:nvSpPr>
        <p:spPr>
          <a:xfrm>
            <a:off x="3143250" y="2168522"/>
            <a:ext cx="7632699" cy="3926781"/>
          </a:xfrm>
          <a:prstGeom prst="rect">
            <a:avLst/>
          </a:prstGeom>
          <a:noFill/>
        </p:spPr>
        <p:txBody>
          <a:bodyPr wrap="square" lIns="0" rIns="90000" rtlCol="0">
            <a:spAutoFit/>
          </a:bodyPr>
          <a:lstStyle/>
          <a:p>
            <a:pPr algn="just">
              <a:lnSpc>
                <a:spcPct val="150000"/>
              </a:lnSpc>
            </a:pPr>
            <a:endParaRPr lang="en-US" sz="1400" dirty="0">
              <a:solidFill>
                <a:srgbClr val="9B2142"/>
              </a:solidFill>
            </a:endParaRPr>
          </a:p>
          <a:p>
            <a:pPr marL="285750" indent="-285750" algn="just">
              <a:lnSpc>
                <a:spcPct val="150000"/>
              </a:lnSpc>
              <a:buFont typeface="Arial" panose="020B0604020202020204" pitchFamily="34" charset="0"/>
              <a:buChar char="•"/>
            </a:pPr>
            <a:r>
              <a:rPr lang="en-GB" sz="1400" i="1" dirty="0"/>
              <a:t>Condition 2.5.2 uses ordinary, non-technical words which anyone would readily understand. Until the requisite fee is paid, a planning authority is under no obligation to process an application, but </a:t>
            </a:r>
            <a:r>
              <a:rPr lang="en-GB" sz="1400" b="1" i="1" dirty="0"/>
              <a:t>this does not mean that a planning application cannot be lodged or submitted before the fee is paid</a:t>
            </a:r>
            <a:r>
              <a:rPr lang="en-GB" sz="1400" i="1" dirty="0"/>
              <a:t>. </a:t>
            </a:r>
            <a:r>
              <a:rPr lang="en-GB" sz="1400" dirty="0"/>
              <a:t>[14]</a:t>
            </a:r>
          </a:p>
          <a:p>
            <a:pPr marL="285750" indent="-285750" algn="just">
              <a:lnSpc>
                <a:spcPct val="150000"/>
              </a:lnSpc>
              <a:buFont typeface="Arial" panose="020B0604020202020204" pitchFamily="34" charset="0"/>
              <a:buChar char="•"/>
            </a:pPr>
            <a:endParaRPr lang="en-GB" sz="1400" i="1" dirty="0"/>
          </a:p>
          <a:p>
            <a:pPr marL="285750" indent="-285750" algn="just">
              <a:lnSpc>
                <a:spcPct val="150000"/>
              </a:lnSpc>
              <a:buFont typeface="Arial" panose="020B0604020202020204" pitchFamily="34" charset="0"/>
              <a:buChar char="•"/>
            </a:pPr>
            <a:r>
              <a:rPr lang="en-GB" sz="1400" i="1" dirty="0"/>
              <a:t>Clearly, whatever else, the fee needs to be paid before obligations are imposed upon the authority. So, if an application is submitted to a planning authority on a Monday, a necessary plan or other missing item of information on the Wednesday, and the fee paid on the Friday, </a:t>
            </a:r>
            <a:r>
              <a:rPr lang="en-GB" sz="1400" b="1" i="1" dirty="0"/>
              <a:t>the application is complete and ‘taken to have been made’ on the Friday, but it remains true that it was lodged (or submitted) on the Monday</a:t>
            </a:r>
            <a:r>
              <a:rPr lang="en-GB" sz="1400" i="1" dirty="0"/>
              <a:t>. </a:t>
            </a:r>
            <a:r>
              <a:rPr lang="en-GB" sz="1400" dirty="0"/>
              <a:t>[16]</a:t>
            </a:r>
          </a:p>
        </p:txBody>
      </p:sp>
    </p:spTree>
    <p:extLst>
      <p:ext uri="{BB962C8B-B14F-4D97-AF65-F5344CB8AC3E}">
        <p14:creationId xmlns:p14="http://schemas.microsoft.com/office/powerpoint/2010/main" val="2674387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dirty="0">
                <a:solidFill>
                  <a:srgbClr val="9B2142"/>
                </a:solidFill>
                <a:latin typeface="Times" charset="0"/>
              </a:rPr>
              <a:t>Community </a:t>
            </a:r>
            <a:r>
              <a:rPr lang="en-US" sz="2600" i="1" dirty="0" err="1">
                <a:solidFill>
                  <a:srgbClr val="9B2142"/>
                </a:solidFill>
                <a:latin typeface="Times" charset="0"/>
              </a:rPr>
              <a:t>Windpower</a:t>
            </a:r>
            <a:r>
              <a:rPr lang="en-US" sz="2600" i="1" dirty="0">
                <a:solidFill>
                  <a:srgbClr val="9B2142"/>
                </a:solidFill>
                <a:latin typeface="Times" charset="0"/>
              </a:rPr>
              <a:t> Ltd v Scottish Ministers </a:t>
            </a:r>
            <a:r>
              <a:rPr lang="en-US" sz="2600" dirty="0">
                <a:solidFill>
                  <a:srgbClr val="9B2142"/>
                </a:solidFill>
                <a:latin typeface="Times" charset="0"/>
              </a:rPr>
              <a:t>[2020] CSIH 17</a:t>
            </a:r>
          </a:p>
        </p:txBody>
      </p:sp>
      <p:sp>
        <p:nvSpPr>
          <p:cNvPr id="6" name="TextBox 5"/>
          <p:cNvSpPr txBox="1"/>
          <p:nvPr/>
        </p:nvSpPr>
        <p:spPr>
          <a:xfrm>
            <a:off x="3143250" y="2168522"/>
            <a:ext cx="7632699" cy="3603551"/>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GB" sz="1400" b="1" dirty="0">
                <a:solidFill>
                  <a:srgbClr val="9B2142"/>
                </a:solidFill>
              </a:rPr>
              <a:t>Planning Conditions</a:t>
            </a:r>
            <a:endParaRPr lang="en-GB" sz="1400" b="1" dirty="0"/>
          </a:p>
          <a:p>
            <a:pPr marL="285750" indent="-285750" algn="just">
              <a:lnSpc>
                <a:spcPct val="150000"/>
              </a:lnSpc>
              <a:buFont typeface="Arial" panose="020B0604020202020204" pitchFamily="34" charset="0"/>
              <a:buChar char="•"/>
            </a:pPr>
            <a:endParaRPr lang="en-GB" sz="1400" dirty="0"/>
          </a:p>
          <a:p>
            <a:pPr marL="285750" indent="-285750" algn="just">
              <a:lnSpc>
                <a:spcPct val="150000"/>
              </a:lnSpc>
              <a:buFont typeface="Arial" panose="020B0604020202020204" pitchFamily="34" charset="0"/>
              <a:buChar char="•"/>
            </a:pPr>
            <a:r>
              <a:rPr lang="en-GB" sz="1400" dirty="0"/>
              <a:t>Community </a:t>
            </a:r>
            <a:r>
              <a:rPr lang="en-GB" sz="1400" dirty="0" err="1"/>
              <a:t>Windpower</a:t>
            </a:r>
            <a:r>
              <a:rPr lang="en-GB" sz="1400" dirty="0"/>
              <a:t> Ltd were granted permission to construct a windfarm in East Ayrshire. The permission was subject to conditions, one of which was that ‘fully operational replacement water supplies’ had to be in place for certain properties. Certain proprietors would not allow the developers to connect the water supply to their properties’ internal pipework.</a:t>
            </a:r>
          </a:p>
          <a:p>
            <a:pPr marL="285750" indent="-285750" algn="just">
              <a:lnSpc>
                <a:spcPct val="150000"/>
              </a:lnSpc>
              <a:buFont typeface="Arial" panose="020B0604020202020204" pitchFamily="34" charset="0"/>
              <a:buChar char="•"/>
            </a:pPr>
            <a:endParaRPr lang="en-GB" sz="1400" dirty="0"/>
          </a:p>
          <a:p>
            <a:pPr marL="285750" indent="-285750" algn="just">
              <a:lnSpc>
                <a:spcPct val="150000"/>
              </a:lnSpc>
              <a:buFont typeface="Arial" panose="020B0604020202020204" pitchFamily="34" charset="0"/>
              <a:buChar char="•"/>
            </a:pPr>
            <a:r>
              <a:rPr lang="en-GB" sz="1400" dirty="0"/>
              <a:t>East Ayrshire Council served an enforcement notice, on the basis that the conditions had not be complied with. The reported refused the developers’ appeal. The developers appealed to the Court of Session.</a:t>
            </a:r>
          </a:p>
        </p:txBody>
      </p:sp>
    </p:spTree>
    <p:extLst>
      <p:ext uri="{BB962C8B-B14F-4D97-AF65-F5344CB8AC3E}">
        <p14:creationId xmlns:p14="http://schemas.microsoft.com/office/powerpoint/2010/main" val="4294222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29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dirty="0">
                <a:solidFill>
                  <a:srgbClr val="9B2142"/>
                </a:solidFill>
                <a:latin typeface="Times" charset="0"/>
              </a:rPr>
              <a:t>Community </a:t>
            </a:r>
            <a:r>
              <a:rPr lang="en-US" sz="2600" i="1" dirty="0" err="1">
                <a:solidFill>
                  <a:srgbClr val="9B2142"/>
                </a:solidFill>
                <a:latin typeface="Times" charset="0"/>
              </a:rPr>
              <a:t>Windpower</a:t>
            </a:r>
            <a:r>
              <a:rPr lang="en-US" sz="2600" i="1" dirty="0">
                <a:solidFill>
                  <a:srgbClr val="9B2142"/>
                </a:solidFill>
                <a:latin typeface="Times" charset="0"/>
              </a:rPr>
              <a:t> Ltd v Scottish Ministers </a:t>
            </a:r>
            <a:r>
              <a:rPr lang="en-US" sz="2600" dirty="0">
                <a:solidFill>
                  <a:srgbClr val="9B2142"/>
                </a:solidFill>
                <a:latin typeface="Times" charset="0"/>
              </a:rPr>
              <a:t>[2020] CSIH 17</a:t>
            </a:r>
          </a:p>
        </p:txBody>
      </p:sp>
      <p:sp>
        <p:nvSpPr>
          <p:cNvPr id="6" name="TextBox 5"/>
          <p:cNvSpPr txBox="1"/>
          <p:nvPr/>
        </p:nvSpPr>
        <p:spPr>
          <a:xfrm>
            <a:off x="3143250" y="2168522"/>
            <a:ext cx="7632699" cy="3926716"/>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GB" sz="1400" dirty="0"/>
              <a:t>The developers argued that, where a water supply had been brough to the boundary, and all that had prevented connection to the internal pipework was proprietors’ refusal of consent, the reporter ought to have found that the requirement for a fully operational replacement water supply had been met. That would prevent the absurdity of conferring a veto on third parties.</a:t>
            </a:r>
          </a:p>
          <a:p>
            <a:pPr marL="285750" indent="-285750" algn="just">
              <a:lnSpc>
                <a:spcPct val="150000"/>
              </a:lnSpc>
              <a:buFont typeface="Arial" panose="020B0604020202020204" pitchFamily="34" charset="0"/>
              <a:buChar char="•"/>
            </a:pPr>
            <a:endParaRPr lang="en-GB" sz="1400" dirty="0"/>
          </a:p>
          <a:p>
            <a:pPr marL="285750" indent="-285750" algn="just">
              <a:lnSpc>
                <a:spcPct val="150000"/>
              </a:lnSpc>
              <a:buFont typeface="Arial" panose="020B0604020202020204" pitchFamily="34" charset="0"/>
              <a:buChar char="•"/>
            </a:pPr>
            <a:r>
              <a:rPr lang="en-GB" sz="1400" dirty="0"/>
              <a:t>The Court (Lords Brodie, Malcolm and Pentland) held that the natural and ordinary meaning of the words left little room for ambiguity. Connection with the internal pipework was required (para [46]). While the developers’ submission was ‘not without attraction’, it was contrary to the natural and ordinary meaning of the words (para [50]). The condition required a state of affairs, not an attempt to achieve a state of affairs (para [48]).</a:t>
            </a:r>
          </a:p>
        </p:txBody>
      </p:sp>
    </p:spTree>
    <p:extLst>
      <p:ext uri="{BB962C8B-B14F-4D97-AF65-F5344CB8AC3E}">
        <p14:creationId xmlns:p14="http://schemas.microsoft.com/office/powerpoint/2010/main" val="407461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3</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endParaRPr lang="en-US" sz="2600" baseline="0" dirty="0">
              <a:solidFill>
                <a:srgbClr val="9B2142"/>
              </a:solidFill>
              <a:latin typeface="Times" charset="0"/>
            </a:endParaRPr>
          </a:p>
        </p:txBody>
      </p:sp>
      <p:sp>
        <p:nvSpPr>
          <p:cNvPr id="6" name="TextBox 5"/>
          <p:cNvSpPr txBox="1"/>
          <p:nvPr/>
        </p:nvSpPr>
        <p:spPr>
          <a:xfrm>
            <a:off x="3143250" y="2168522"/>
            <a:ext cx="7632699" cy="371897"/>
          </a:xfrm>
          <a:prstGeom prst="rect">
            <a:avLst/>
          </a:prstGeom>
          <a:noFill/>
        </p:spPr>
        <p:txBody>
          <a:bodyPr wrap="square" lIns="0" rIns="90000" rtlCol="0">
            <a:spAutoFit/>
          </a:bodyPr>
          <a:lstStyle/>
          <a:p>
            <a:pPr algn="just">
              <a:lnSpc>
                <a:spcPct val="150000"/>
              </a:lnSpc>
            </a:pPr>
            <a:endParaRPr lang="en-GB" sz="1400" dirty="0"/>
          </a:p>
        </p:txBody>
      </p:sp>
      <p:pic>
        <p:nvPicPr>
          <p:cNvPr id="7" name="Picture 6">
            <a:extLst>
              <a:ext uri="{FF2B5EF4-FFF2-40B4-BE49-F238E27FC236}">
                <a16:creationId xmlns:a16="http://schemas.microsoft.com/office/drawing/2014/main" id="{8A72B50E-B85D-2F4D-8864-65839003034D}"/>
              </a:ext>
            </a:extLst>
          </p:cNvPr>
          <p:cNvPicPr>
            <a:picLocks noChangeAspect="1"/>
          </p:cNvPicPr>
          <p:nvPr/>
        </p:nvPicPr>
        <p:blipFill>
          <a:blip r:embed="rId3"/>
          <a:stretch>
            <a:fillRect/>
          </a:stretch>
        </p:blipFill>
        <p:spPr>
          <a:xfrm>
            <a:off x="2221278" y="876952"/>
            <a:ext cx="7749443" cy="5104095"/>
          </a:xfrm>
          <a:prstGeom prst="rect">
            <a:avLst/>
          </a:prstGeom>
        </p:spPr>
      </p:pic>
    </p:spTree>
    <p:extLst>
      <p:ext uri="{BB962C8B-B14F-4D97-AF65-F5344CB8AC3E}">
        <p14:creationId xmlns:p14="http://schemas.microsoft.com/office/powerpoint/2010/main" val="14752805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30</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dirty="0">
                <a:solidFill>
                  <a:srgbClr val="9B2142"/>
                </a:solidFill>
                <a:latin typeface="Times" charset="0"/>
              </a:rPr>
              <a:t>Macintyre v Scottish Ministers </a:t>
            </a:r>
            <a:r>
              <a:rPr lang="en-US" sz="2600" dirty="0">
                <a:solidFill>
                  <a:srgbClr val="9B2142"/>
                </a:solidFill>
                <a:latin typeface="Times" charset="0"/>
              </a:rPr>
              <a:t>[2021] CSIH 5</a:t>
            </a:r>
          </a:p>
        </p:txBody>
      </p:sp>
      <p:sp>
        <p:nvSpPr>
          <p:cNvPr id="6" name="TextBox 5"/>
          <p:cNvSpPr txBox="1"/>
          <p:nvPr/>
        </p:nvSpPr>
        <p:spPr>
          <a:xfrm>
            <a:off x="3143250" y="2168522"/>
            <a:ext cx="7632699" cy="3603551"/>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GB" sz="1400" dirty="0" err="1"/>
              <a:t>CrossReach</a:t>
            </a:r>
            <a:r>
              <a:rPr lang="en-GB" sz="1400" dirty="0"/>
              <a:t> applied to Stirling Council for a certificate of lawfulness (in terms of section 151 of the 1997 Act) in relation to a development of </a:t>
            </a:r>
            <a:r>
              <a:rPr lang="en-GB" sz="1400" dirty="0" err="1"/>
              <a:t>Dumbrock</a:t>
            </a:r>
            <a:r>
              <a:rPr lang="en-GB" sz="1400" dirty="0"/>
              <a:t> House, Old </a:t>
            </a:r>
            <a:r>
              <a:rPr lang="en-GB" sz="1400" dirty="0" err="1"/>
              <a:t>Mugdock</a:t>
            </a:r>
            <a:r>
              <a:rPr lang="en-GB" sz="1400" dirty="0"/>
              <a:t> Road, </a:t>
            </a:r>
            <a:r>
              <a:rPr lang="en-GB" sz="1400" dirty="0" err="1"/>
              <a:t>Strathblane</a:t>
            </a:r>
            <a:r>
              <a:rPr lang="en-GB" sz="1400" dirty="0"/>
              <a:t>.</a:t>
            </a:r>
          </a:p>
          <a:p>
            <a:pPr marL="285750" indent="-285750" algn="just">
              <a:lnSpc>
                <a:spcPct val="150000"/>
              </a:lnSpc>
              <a:buFont typeface="Arial" panose="020B0604020202020204" pitchFamily="34" charset="0"/>
              <a:buChar char="•"/>
            </a:pPr>
            <a:endParaRPr lang="en-GB" sz="1400" dirty="0"/>
          </a:p>
          <a:p>
            <a:pPr marL="285750" indent="-285750" algn="just">
              <a:lnSpc>
                <a:spcPct val="150000"/>
              </a:lnSpc>
              <a:buFont typeface="Arial" panose="020B0604020202020204" pitchFamily="34" charset="0"/>
              <a:buChar char="•"/>
            </a:pPr>
            <a:r>
              <a:rPr lang="en-GB" sz="1400" dirty="0"/>
              <a:t>The property would be used to accommodate four children and young people, supported by carers working shifts. The lawfulness of the development depended on whether that use of the property fell within Use Class 9, i.e. use</a:t>
            </a:r>
          </a:p>
          <a:p>
            <a:pPr marL="285750" indent="-285750" algn="just">
              <a:lnSpc>
                <a:spcPct val="150000"/>
              </a:lnSpc>
              <a:buFont typeface="Arial" panose="020B0604020202020204" pitchFamily="34" charset="0"/>
              <a:buChar char="•"/>
            </a:pPr>
            <a:endParaRPr lang="en-GB" sz="1400" dirty="0"/>
          </a:p>
          <a:p>
            <a:pPr lvl="2" algn="just">
              <a:lnSpc>
                <a:spcPct val="150000"/>
              </a:lnSpc>
            </a:pPr>
            <a:r>
              <a:rPr lang="en-GB" sz="1400" dirty="0"/>
              <a:t>as a house, other than a flat, whether or not as a sole or main residence, by […] (ii) </a:t>
            </a:r>
            <a:r>
              <a:rPr lang="en-GB" sz="1400" b="1" dirty="0"/>
              <a:t>not more than 5 residents living together</a:t>
            </a:r>
            <a:r>
              <a:rPr lang="en-GB" sz="1400" dirty="0"/>
              <a:t> including a household where care is provided for residents.</a:t>
            </a:r>
          </a:p>
        </p:txBody>
      </p:sp>
    </p:spTree>
    <p:extLst>
      <p:ext uri="{BB962C8B-B14F-4D97-AF65-F5344CB8AC3E}">
        <p14:creationId xmlns:p14="http://schemas.microsoft.com/office/powerpoint/2010/main" val="2528860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31</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dirty="0">
                <a:solidFill>
                  <a:srgbClr val="9B2142"/>
                </a:solidFill>
                <a:latin typeface="Times" charset="0"/>
              </a:rPr>
              <a:t>Macintyre v Scottish Ministers </a:t>
            </a:r>
            <a:r>
              <a:rPr lang="en-US" sz="2600" dirty="0">
                <a:solidFill>
                  <a:srgbClr val="9B2142"/>
                </a:solidFill>
                <a:latin typeface="Times" charset="0"/>
              </a:rPr>
              <a:t>[2021] CSIH 5</a:t>
            </a:r>
          </a:p>
        </p:txBody>
      </p:sp>
      <p:sp>
        <p:nvSpPr>
          <p:cNvPr id="6" name="TextBox 5"/>
          <p:cNvSpPr txBox="1"/>
          <p:nvPr/>
        </p:nvSpPr>
        <p:spPr>
          <a:xfrm>
            <a:off x="3143250" y="2168522"/>
            <a:ext cx="7632699" cy="3280385"/>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GB" sz="1400" dirty="0"/>
              <a:t>Neighbours expressed concern about the proposal. The planning authority refused </a:t>
            </a:r>
            <a:r>
              <a:rPr lang="en-GB" sz="1400" dirty="0" err="1"/>
              <a:t>CrossReach’s</a:t>
            </a:r>
            <a:r>
              <a:rPr lang="en-GB" sz="1400" dirty="0"/>
              <a:t> application. The reporter granted it. The neighbours appealed to the Court of Session.</a:t>
            </a:r>
          </a:p>
          <a:p>
            <a:pPr marL="285750" indent="-285750" algn="just">
              <a:lnSpc>
                <a:spcPct val="150000"/>
              </a:lnSpc>
              <a:buFont typeface="Arial" panose="020B0604020202020204" pitchFamily="34" charset="0"/>
              <a:buChar char="•"/>
            </a:pPr>
            <a:endParaRPr lang="en-GB" sz="1400" dirty="0"/>
          </a:p>
          <a:p>
            <a:pPr marL="285750" indent="-285750" algn="just">
              <a:lnSpc>
                <a:spcPct val="150000"/>
              </a:lnSpc>
              <a:buFont typeface="Arial" panose="020B0604020202020204" pitchFamily="34" charset="0"/>
              <a:buChar char="•"/>
            </a:pPr>
            <a:r>
              <a:rPr lang="en-GB" sz="1400" dirty="0"/>
              <a:t>The Court (LP, Lords Menzies and Pentland) dismissed the appeal, holding (</a:t>
            </a:r>
            <a:r>
              <a:rPr lang="en-GB" sz="1400" dirty="0" err="1"/>
              <a:t>i</a:t>
            </a:r>
            <a:r>
              <a:rPr lang="en-GB" sz="1400" dirty="0"/>
              <a:t>) that the carers did not constitute ‘residents’, taking the number of residents above five (paras [39]-[40]) and (ii) that there was no requirement that the five residents living together ‘as a single household’. The guidance to the contrary in </a:t>
            </a:r>
            <a:r>
              <a:rPr lang="en-GB" sz="1400" i="1" dirty="0"/>
              <a:t>Circular 1/1998 </a:t>
            </a:r>
            <a:r>
              <a:rPr lang="en-GB" sz="1400" dirty="0"/>
              <a:t>was incorrect (paras [36]-[38]). The use of </a:t>
            </a:r>
            <a:r>
              <a:rPr lang="en-GB" sz="1400" dirty="0" err="1"/>
              <a:t>Dumbrock</a:t>
            </a:r>
            <a:r>
              <a:rPr lang="en-GB" sz="1400" dirty="0"/>
              <a:t> House fell within Use Class 9.</a:t>
            </a:r>
          </a:p>
        </p:txBody>
      </p:sp>
    </p:spTree>
    <p:extLst>
      <p:ext uri="{BB962C8B-B14F-4D97-AF65-F5344CB8AC3E}">
        <p14:creationId xmlns:p14="http://schemas.microsoft.com/office/powerpoint/2010/main" val="125427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4</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City of Edinburgh Council v Scottish Ministers </a:t>
            </a:r>
            <a:r>
              <a:rPr lang="en-US" sz="2600" baseline="0" dirty="0">
                <a:solidFill>
                  <a:srgbClr val="9B2142"/>
                </a:solidFill>
                <a:latin typeface="Times" charset="0"/>
              </a:rPr>
              <a:t>2020 SC 336</a:t>
            </a:r>
          </a:p>
        </p:txBody>
      </p:sp>
      <p:sp>
        <p:nvSpPr>
          <p:cNvPr id="6" name="TextBox 5"/>
          <p:cNvSpPr txBox="1"/>
          <p:nvPr/>
        </p:nvSpPr>
        <p:spPr>
          <a:xfrm>
            <a:off x="3143250" y="2168522"/>
            <a:ext cx="7632699" cy="3108543"/>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dirty="0">
                <a:solidFill>
                  <a:srgbClr val="9B2142"/>
                </a:solidFill>
              </a:rPr>
              <a:t>The Outline Permission</a:t>
            </a:r>
          </a:p>
          <a:p>
            <a:pPr marL="285750" indent="-285750" algn="just">
              <a:lnSpc>
                <a:spcPct val="150000"/>
              </a:lnSpc>
              <a:buFont typeface="Arial" panose="020B0604020202020204" pitchFamily="34" charset="0"/>
              <a:buChar char="•"/>
            </a:pPr>
            <a:endParaRPr lang="en-US" sz="1400" dirty="0">
              <a:solidFill>
                <a:srgbClr val="9B2142"/>
              </a:solidFill>
            </a:endParaRPr>
          </a:p>
          <a:p>
            <a:pPr marL="285750" indent="-285750" algn="just">
              <a:buFont typeface="Arial" panose="020B0604020202020204" pitchFamily="34" charset="0"/>
              <a:buChar char="•"/>
            </a:pPr>
            <a:r>
              <a:rPr lang="en-GB" sz="1400" dirty="0"/>
              <a:t>1(a): Application for the approval of the under-noted reserved matters [be] made </a:t>
            </a:r>
            <a:r>
              <a:rPr lang="en-GB" sz="1400" b="1" dirty="0"/>
              <a:t>within fifteen years of the date of the Outline Permission</a:t>
            </a:r>
            <a:r>
              <a:rPr lang="en-GB" sz="1400" dirty="0"/>
              <a:t>, (except where an application for approval of any reserved matters has been refused or an appeal against such refusal has been dismissed, in which case one further such application may be made within six months of the date of such refusal or dismissal, even though fifteen years from the date of the Outline Permission have expired).</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1(b): The approved development [shall be] commenced no later than fifteen years from the date of the Outline Permission or two years from the date of the final approval of any reserved matters, whichever is the greater.</a:t>
            </a:r>
          </a:p>
        </p:txBody>
      </p:sp>
    </p:spTree>
    <p:extLst>
      <p:ext uri="{BB962C8B-B14F-4D97-AF65-F5344CB8AC3E}">
        <p14:creationId xmlns:p14="http://schemas.microsoft.com/office/powerpoint/2010/main" val="1348926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5</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City of Edinburgh Council v Scottish Ministers </a:t>
            </a:r>
            <a:r>
              <a:rPr lang="en-US" sz="2600" baseline="0" dirty="0">
                <a:solidFill>
                  <a:srgbClr val="9B2142"/>
                </a:solidFill>
                <a:latin typeface="Times" charset="0"/>
              </a:rPr>
              <a:t>2020 SC 336</a:t>
            </a:r>
          </a:p>
        </p:txBody>
      </p:sp>
      <p:sp>
        <p:nvSpPr>
          <p:cNvPr id="6" name="TextBox 5"/>
          <p:cNvSpPr txBox="1"/>
          <p:nvPr/>
        </p:nvSpPr>
        <p:spPr>
          <a:xfrm>
            <a:off x="3143250" y="2168522"/>
            <a:ext cx="7632699" cy="3647152"/>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dirty="0">
                <a:solidFill>
                  <a:srgbClr val="9B2142"/>
                </a:solidFill>
              </a:rPr>
              <a:t>A Practical Approach</a:t>
            </a:r>
          </a:p>
          <a:p>
            <a:pPr marL="285750" indent="-285750" algn="just">
              <a:buFont typeface="Arial" panose="020B0604020202020204" pitchFamily="34" charset="0"/>
              <a:buChar char="•"/>
            </a:pPr>
            <a:endParaRPr lang="en-US" sz="1400" dirty="0">
              <a:solidFill>
                <a:srgbClr val="9B2142"/>
              </a:solidFill>
            </a:endParaRPr>
          </a:p>
          <a:p>
            <a:pPr marL="285750" indent="-285750" algn="just">
              <a:buFont typeface="Arial" panose="020B0604020202020204" pitchFamily="34" charset="0"/>
              <a:buChar char="•"/>
            </a:pPr>
            <a:r>
              <a:rPr lang="en-GB" sz="1400" i="1" dirty="0"/>
              <a:t>It is not disputed that a successful application under sec 42 of the 1997 Act to allow a person to proceed with a development, which is permitted under an earlier permission, without complying with a condition of that permission, amounts to the grant of a new permission. It follows that any decision on whether to grant the application must be in accordance with the current development plan 'unless material considerations indicate otherwise' (1997 Act, sec 25(1)). </a:t>
            </a:r>
            <a:r>
              <a:rPr lang="en-GB" sz="1400" dirty="0"/>
              <a:t>[37]</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i="1" dirty="0"/>
              <a:t>In a case where the development has not yet commenced and the effect of a refusal would mean that the original permission cannot be implemented, </a:t>
            </a:r>
            <a:r>
              <a:rPr lang="en-GB" sz="1400" b="1" i="1" dirty="0"/>
              <a:t>this may involve a reconsideration of the principle of development in light of any material change in the development plan policies </a:t>
            </a:r>
            <a:r>
              <a:rPr lang="en-GB" sz="1400" i="1" dirty="0"/>
              <a:t>[…]. That is so even if sec 42(2) stipulates that it is only the question of the condition, from which compliance is sought to be avoided, that is to be considered.</a:t>
            </a:r>
            <a:r>
              <a:rPr lang="en-GB" sz="1400" dirty="0"/>
              <a:t> [38]</a:t>
            </a:r>
          </a:p>
        </p:txBody>
      </p:sp>
    </p:spTree>
    <p:extLst>
      <p:ext uri="{BB962C8B-B14F-4D97-AF65-F5344CB8AC3E}">
        <p14:creationId xmlns:p14="http://schemas.microsoft.com/office/powerpoint/2010/main" val="2773259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City of Edinburgh Council v Scottish Ministers </a:t>
            </a:r>
            <a:r>
              <a:rPr lang="en-US" sz="2600" baseline="0" dirty="0">
                <a:solidFill>
                  <a:srgbClr val="9B2142"/>
                </a:solidFill>
                <a:latin typeface="Times" charset="0"/>
              </a:rPr>
              <a:t>2020 SC 336</a:t>
            </a:r>
          </a:p>
        </p:txBody>
      </p:sp>
      <p:sp>
        <p:nvSpPr>
          <p:cNvPr id="6" name="TextBox 5"/>
          <p:cNvSpPr txBox="1"/>
          <p:nvPr/>
        </p:nvSpPr>
        <p:spPr>
          <a:xfrm>
            <a:off x="3143250" y="2168522"/>
            <a:ext cx="7632699" cy="3603551"/>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dirty="0">
                <a:solidFill>
                  <a:srgbClr val="9B2142"/>
                </a:solidFill>
              </a:rPr>
              <a:t>A Practical Approach</a:t>
            </a:r>
          </a:p>
          <a:p>
            <a:pPr marL="285750" indent="-285750" algn="just">
              <a:lnSpc>
                <a:spcPct val="150000"/>
              </a:lnSpc>
              <a:buFont typeface="Arial" panose="020B0604020202020204" pitchFamily="34" charset="0"/>
              <a:buChar char="•"/>
            </a:pPr>
            <a:endParaRPr lang="en-US" sz="1400" dirty="0">
              <a:solidFill>
                <a:srgbClr val="9B2142"/>
              </a:solidFill>
            </a:endParaRPr>
          </a:p>
          <a:p>
            <a:pPr marL="285750" indent="-285750" algn="just">
              <a:lnSpc>
                <a:spcPct val="150000"/>
              </a:lnSpc>
              <a:buFont typeface="Arial" panose="020B0604020202020204" pitchFamily="34" charset="0"/>
              <a:buChar char="•"/>
            </a:pPr>
            <a:r>
              <a:rPr lang="en-GB" sz="1400" i="1" dirty="0"/>
              <a:t>That is not to say that, in practical terms, every sec 42 application requires to involve a complete reconsideration of the planning merits of a development </a:t>
            </a:r>
            <a:r>
              <a:rPr lang="en-GB" sz="1400" dirty="0"/>
              <a:t>de novo</a:t>
            </a:r>
            <a:r>
              <a:rPr lang="en-GB" sz="1400" i="1" dirty="0"/>
              <a:t>. </a:t>
            </a:r>
            <a:r>
              <a:rPr lang="en-GB" sz="1400" b="1" i="1" dirty="0"/>
              <a:t>The situation on the ground must be taken into account. </a:t>
            </a:r>
            <a:r>
              <a:rPr lang="en-GB" sz="1400" i="1" dirty="0"/>
              <a:t>Where, as here, the original outline planning permission has been implemented to a substantial extent, that will be </a:t>
            </a:r>
            <a:r>
              <a:rPr lang="en-GB" sz="1400" b="1" i="1" dirty="0"/>
              <a:t>a material consideration of some force</a:t>
            </a:r>
            <a:r>
              <a:rPr lang="en-GB" sz="1400" i="1" dirty="0"/>
              <a:t>. […] As a material consideration, depending on the facts and circumstances, it may well indicate that a new planning policy should not be enforced with the vigour which might be appropriate in an entirely new application or in a sec 42 application in respect of a development which has not commenced. </a:t>
            </a:r>
            <a:r>
              <a:rPr lang="en-GB" sz="1400" dirty="0"/>
              <a:t>[39]</a:t>
            </a:r>
          </a:p>
        </p:txBody>
      </p:sp>
    </p:spTree>
    <p:extLst>
      <p:ext uri="{BB962C8B-B14F-4D97-AF65-F5344CB8AC3E}">
        <p14:creationId xmlns:p14="http://schemas.microsoft.com/office/powerpoint/2010/main" val="9657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City of Edinburgh Council v Scottish Ministers </a:t>
            </a:r>
            <a:r>
              <a:rPr lang="en-US" sz="2600" baseline="0" dirty="0">
                <a:solidFill>
                  <a:srgbClr val="9B2142"/>
                </a:solidFill>
                <a:latin typeface="Times" charset="0"/>
              </a:rPr>
              <a:t>2020 SC 336</a:t>
            </a:r>
          </a:p>
        </p:txBody>
      </p:sp>
      <p:sp>
        <p:nvSpPr>
          <p:cNvPr id="6" name="TextBox 5"/>
          <p:cNvSpPr txBox="1"/>
          <p:nvPr/>
        </p:nvSpPr>
        <p:spPr>
          <a:xfrm>
            <a:off x="3143250" y="2168522"/>
            <a:ext cx="7632699" cy="3862596"/>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dirty="0">
                <a:solidFill>
                  <a:srgbClr val="9B2142"/>
                </a:solidFill>
              </a:rPr>
              <a:t>A Practical Approach</a:t>
            </a:r>
          </a:p>
          <a:p>
            <a:pPr marL="285750" indent="-285750" algn="just">
              <a:buFont typeface="Arial" panose="020B0604020202020204" pitchFamily="34" charset="0"/>
              <a:buChar char="•"/>
            </a:pPr>
            <a:endParaRPr lang="en-US" sz="1400" dirty="0">
              <a:solidFill>
                <a:srgbClr val="9B2142"/>
              </a:solidFill>
            </a:endParaRPr>
          </a:p>
          <a:p>
            <a:pPr marL="285750" indent="-285750" algn="just">
              <a:buFont typeface="Arial" panose="020B0604020202020204" pitchFamily="34" charset="0"/>
              <a:buChar char="•"/>
            </a:pPr>
            <a:r>
              <a:rPr lang="en-GB" sz="1400" i="1" dirty="0"/>
              <a:t>[T]here was </a:t>
            </a:r>
            <a:r>
              <a:rPr lang="en-GB" sz="1400" b="1" i="1" dirty="0"/>
              <a:t>no need for the reporter to set out any test or the criteria which he was applying in circumstances in which the question was a relatively straightforward one </a:t>
            </a:r>
            <a:r>
              <a:rPr lang="en-GB" sz="1400" i="1" dirty="0"/>
              <a:t>of whether, in effect, to allow the outline permission to continue, and thus to permit further reserved matter applications, or whether to require the developers to lodge a new application for outline permission in respect of those parts of the site which remain undeveloped. </a:t>
            </a:r>
            <a:r>
              <a:rPr lang="en-GB" sz="1400" dirty="0"/>
              <a:t>[40]</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i="1" dirty="0"/>
              <a:t>[T]he reporter records, correctly, that there are outstanding reserved matter applications. This is a relevant matter. The reporter is describing the context in which the sec 42 application has been made […] It was </a:t>
            </a:r>
            <a:r>
              <a:rPr lang="en-GB" sz="1400" b="1" i="1" dirty="0"/>
              <a:t>a living permission involving a continuing process of reserved matter approvals over time</a:t>
            </a:r>
            <a:r>
              <a:rPr lang="en-GB" sz="1400" i="1" dirty="0"/>
              <a:t>. The nature of this progress was important when determining whether the original timescale should be extended. </a:t>
            </a:r>
            <a:r>
              <a:rPr lang="en-GB" sz="1400" dirty="0"/>
              <a:t>[48]</a:t>
            </a:r>
          </a:p>
          <a:p>
            <a:pPr marL="285750" indent="-285750" algn="just">
              <a:buFont typeface="Arial" panose="020B0604020202020204" pitchFamily="34" charset="0"/>
              <a:buChar char="•"/>
            </a:pPr>
            <a:endParaRPr lang="en-GB" sz="1400" dirty="0"/>
          </a:p>
          <a:p>
            <a:pPr marL="285750" indent="-285750" algn="just">
              <a:buFont typeface="Arial" panose="020B0604020202020204" pitchFamily="34" charset="0"/>
              <a:buChar char="•"/>
            </a:pPr>
            <a:r>
              <a:rPr lang="en-GB" sz="1400" dirty="0"/>
              <a:t>Also, never forget to move for expenses at the time. See para [26].</a:t>
            </a:r>
          </a:p>
        </p:txBody>
      </p:sp>
    </p:spTree>
    <p:extLst>
      <p:ext uri="{BB962C8B-B14F-4D97-AF65-F5344CB8AC3E}">
        <p14:creationId xmlns:p14="http://schemas.microsoft.com/office/powerpoint/2010/main" val="1108017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8</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6" name="TextBox 5"/>
          <p:cNvSpPr txBox="1"/>
          <p:nvPr/>
        </p:nvSpPr>
        <p:spPr>
          <a:xfrm>
            <a:off x="3143250" y="2168522"/>
            <a:ext cx="7632699" cy="371897"/>
          </a:xfrm>
          <a:prstGeom prst="rect">
            <a:avLst/>
          </a:prstGeom>
          <a:noFill/>
        </p:spPr>
        <p:txBody>
          <a:bodyPr wrap="square" lIns="0" rIns="90000" rtlCol="0">
            <a:spAutoFit/>
          </a:bodyPr>
          <a:lstStyle/>
          <a:p>
            <a:pPr algn="just">
              <a:lnSpc>
                <a:spcPct val="150000"/>
              </a:lnSpc>
            </a:pPr>
            <a:endParaRPr lang="en-GB" sz="1400" dirty="0"/>
          </a:p>
        </p:txBody>
      </p:sp>
      <p:pic>
        <p:nvPicPr>
          <p:cNvPr id="1028" name="Picture 4" descr="Image result for scales tilted">
            <a:extLst>
              <a:ext uri="{FF2B5EF4-FFF2-40B4-BE49-F238E27FC236}">
                <a16:creationId xmlns:a16="http://schemas.microsoft.com/office/drawing/2014/main" id="{90A21097-2790-2641-8A9E-195862285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479" y="968479"/>
            <a:ext cx="4921041" cy="4921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5313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3143250" y="6219190"/>
            <a:ext cx="4114800" cy="365125"/>
          </a:xfrm>
          <a:prstGeom prst="rect">
            <a:avLst/>
          </a:prstGeom>
        </p:spPr>
        <p:txBody>
          <a:bodyPr wrap="none" lIns="0" rIns="90000"/>
          <a:lstStyle>
            <a:lvl1pPr>
              <a:defRPr sz="1300" baseline="0">
                <a:solidFill>
                  <a:srgbClr val="9B2142"/>
                </a:solidFill>
                <a:latin typeface="Times" charset="0"/>
              </a:defRPr>
            </a:lvl1pPr>
          </a:lstStyle>
          <a:p>
            <a:r>
              <a:rPr lang="en-US" dirty="0" err="1"/>
              <a:t>ampersandadvocates.com</a:t>
            </a:r>
            <a:endParaRPr lang="en-US" dirty="0"/>
          </a:p>
        </p:txBody>
      </p:sp>
      <p:sp>
        <p:nvSpPr>
          <p:cNvPr id="3" name="Slide Number Placeholder 5"/>
          <p:cNvSpPr>
            <a:spLocks noGrp="1"/>
          </p:cNvSpPr>
          <p:nvPr>
            <p:ph type="sldNum" sz="quarter" idx="12"/>
          </p:nvPr>
        </p:nvSpPr>
        <p:spPr>
          <a:xfrm>
            <a:off x="9148763" y="6219190"/>
            <a:ext cx="2743200" cy="365125"/>
          </a:xfrm>
          <a:prstGeom prst="rect">
            <a:avLst/>
          </a:prstGeom>
        </p:spPr>
        <p:txBody>
          <a:bodyPr wrap="none" tIns="46800" rIns="0"/>
          <a:lstStyle>
            <a:lvl1pPr algn="r">
              <a:defRPr sz="1300" baseline="0">
                <a:solidFill>
                  <a:srgbClr val="9B2142"/>
                </a:solidFill>
                <a:latin typeface="Times" charset="0"/>
              </a:defRPr>
            </a:lvl1pPr>
          </a:lstStyle>
          <a:p>
            <a:fld id="{086AE076-A3FB-AC4E-809B-4C1941A3781A}" type="slidenum">
              <a:rPr lang="en-US" smtClean="0"/>
              <a:pPr/>
              <a:t>9</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633" y="6127540"/>
            <a:ext cx="511715" cy="457620"/>
          </a:xfrm>
          <a:prstGeom prst="rect">
            <a:avLst/>
          </a:prstGeom>
        </p:spPr>
      </p:pic>
      <p:sp>
        <p:nvSpPr>
          <p:cNvPr id="5" name="TextBox 4"/>
          <p:cNvSpPr txBox="1"/>
          <p:nvPr/>
        </p:nvSpPr>
        <p:spPr>
          <a:xfrm>
            <a:off x="3131527" y="1453662"/>
            <a:ext cx="8748713" cy="492443"/>
          </a:xfrm>
          <a:prstGeom prst="rect">
            <a:avLst/>
          </a:prstGeom>
          <a:noFill/>
        </p:spPr>
        <p:txBody>
          <a:bodyPr wrap="square" lIns="0" rIns="90000" rtlCol="0">
            <a:spAutoFit/>
          </a:bodyPr>
          <a:lstStyle/>
          <a:p>
            <a:r>
              <a:rPr lang="en-US" sz="2600" i="1" baseline="0" dirty="0">
                <a:solidFill>
                  <a:srgbClr val="9B2142"/>
                </a:solidFill>
                <a:latin typeface="Times" charset="0"/>
              </a:rPr>
              <a:t>Gladman Developments Ltd v Scottish Ministers </a:t>
            </a:r>
            <a:r>
              <a:rPr lang="en-US" sz="2600" baseline="0" dirty="0">
                <a:solidFill>
                  <a:srgbClr val="9B2142"/>
                </a:solidFill>
                <a:latin typeface="Times" charset="0"/>
              </a:rPr>
              <a:t>2020 SLT 898</a:t>
            </a:r>
          </a:p>
        </p:txBody>
      </p:sp>
      <p:sp>
        <p:nvSpPr>
          <p:cNvPr id="6" name="TextBox 5"/>
          <p:cNvSpPr txBox="1"/>
          <p:nvPr/>
        </p:nvSpPr>
        <p:spPr>
          <a:xfrm>
            <a:off x="3143250" y="2168522"/>
            <a:ext cx="7632699" cy="3926716"/>
          </a:xfrm>
          <a:prstGeom prst="rect">
            <a:avLst/>
          </a:prstGeom>
          <a:noFill/>
        </p:spPr>
        <p:txBody>
          <a:bodyPr wrap="square" lIns="0" rIns="90000" rtlCol="0">
            <a:spAutoFit/>
          </a:bodyPr>
          <a:lstStyle/>
          <a:p>
            <a:pPr marL="285750" indent="-285750" algn="just">
              <a:lnSpc>
                <a:spcPct val="150000"/>
              </a:lnSpc>
              <a:buFont typeface="Arial" panose="020B0604020202020204" pitchFamily="34" charset="0"/>
              <a:buChar char="•"/>
            </a:pPr>
            <a:r>
              <a:rPr lang="en-US" sz="1400" b="1" kern="1200" baseline="0" dirty="0">
                <a:solidFill>
                  <a:srgbClr val="9B2142"/>
                </a:solidFill>
                <a:effectLst/>
                <a:latin typeface="+mn-lt"/>
                <a:ea typeface="+mn-ea"/>
                <a:cs typeface="+mn-cs"/>
              </a:rPr>
              <a:t>Scottish Planning Policy (2014)</a:t>
            </a:r>
            <a:endParaRPr lang="en-US" sz="1400" b="1" dirty="0">
              <a:solidFill>
                <a:srgbClr val="9B2142"/>
              </a:solidFill>
            </a:endParaRPr>
          </a:p>
          <a:p>
            <a:pPr marL="742950" lvl="1" indent="-285750" algn="just">
              <a:lnSpc>
                <a:spcPct val="150000"/>
              </a:lnSpc>
              <a:buFont typeface="Arial" panose="020B0604020202020204" pitchFamily="34" charset="0"/>
              <a:buChar char="•"/>
            </a:pPr>
            <a:r>
              <a:rPr lang="en-US" sz="1400" dirty="0">
                <a:solidFill>
                  <a:srgbClr val="9B2142"/>
                </a:solidFill>
              </a:rPr>
              <a:t>Paragraph 125</a:t>
            </a:r>
          </a:p>
          <a:p>
            <a:pPr lvl="1" algn="just">
              <a:lnSpc>
                <a:spcPct val="150000"/>
              </a:lnSpc>
            </a:pPr>
            <a:r>
              <a:rPr lang="en-GB" sz="1400" dirty="0"/>
              <a:t>Where a shortfall in the 5-year effective housing land supply emerges, development plan policies for the supply of housing land will not be considered up-to-date, and </a:t>
            </a:r>
            <a:r>
              <a:rPr lang="en-GB" sz="1400" b="1" dirty="0"/>
              <a:t>paragraphs 32-35 will be relevant</a:t>
            </a:r>
            <a:r>
              <a:rPr lang="en-GB" sz="1400" dirty="0"/>
              <a:t>.</a:t>
            </a:r>
          </a:p>
          <a:p>
            <a:pPr marL="742950" lvl="1" indent="-285750" algn="just">
              <a:lnSpc>
                <a:spcPct val="150000"/>
              </a:lnSpc>
              <a:buFont typeface="Arial" panose="020B0604020202020204" pitchFamily="34" charset="0"/>
              <a:buChar char="•"/>
            </a:pPr>
            <a:r>
              <a:rPr lang="en-US" sz="1400" dirty="0">
                <a:solidFill>
                  <a:srgbClr val="9B2142"/>
                </a:solidFill>
              </a:rPr>
              <a:t>Paragraph 33</a:t>
            </a:r>
          </a:p>
          <a:p>
            <a:pPr lvl="1" algn="just">
              <a:lnSpc>
                <a:spcPct val="150000"/>
              </a:lnSpc>
            </a:pPr>
            <a:r>
              <a:rPr lang="en-GB" sz="1400" dirty="0"/>
              <a:t>Where relevant policies in a development plan are out-of-date or the plan does not contain policies relevant to the proposal, then the presumption in favour of development that contributes to sustainable development will be </a:t>
            </a:r>
            <a:r>
              <a:rPr lang="en-GB" sz="1400" b="1" dirty="0"/>
              <a:t>a significant material consideration</a:t>
            </a:r>
            <a:r>
              <a:rPr lang="en-GB" sz="1400" dirty="0"/>
              <a:t>. Decision-makers should also take into account any adverse impacts which would </a:t>
            </a:r>
            <a:r>
              <a:rPr lang="en-GB" sz="1400" b="1" dirty="0"/>
              <a:t>significantly and demonstrably </a:t>
            </a:r>
            <a:r>
              <a:rPr lang="en-GB" sz="1400" dirty="0"/>
              <a:t>outweigh the benefits when assessed against the wider policies in this SPP.</a:t>
            </a:r>
          </a:p>
        </p:txBody>
      </p:sp>
    </p:spTree>
    <p:extLst>
      <p:ext uri="{BB962C8B-B14F-4D97-AF65-F5344CB8AC3E}">
        <p14:creationId xmlns:p14="http://schemas.microsoft.com/office/powerpoint/2010/main" val="2662015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814</TotalTime>
  <Words>3214</Words>
  <Application>Microsoft Office PowerPoint</Application>
  <PresentationFormat>Widescreen</PresentationFormat>
  <Paragraphs>206</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James</dc:creator>
  <cp:lastModifiedBy>Alan Moffat</cp:lastModifiedBy>
  <cp:revision>71</cp:revision>
  <cp:lastPrinted>2021-02-04T17:02:18Z</cp:lastPrinted>
  <dcterms:created xsi:type="dcterms:W3CDTF">2017-09-26T09:21:26Z</dcterms:created>
  <dcterms:modified xsi:type="dcterms:W3CDTF">2021-02-05T12:37:47Z</dcterms:modified>
</cp:coreProperties>
</file>